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ppt/tags/tag36.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256" r:id="rId2"/>
    <p:sldId id="292" r:id="rId3"/>
    <p:sldId id="293" r:id="rId4"/>
    <p:sldId id="260" r:id="rId5"/>
    <p:sldId id="261" r:id="rId6"/>
    <p:sldId id="262" r:id="rId7"/>
    <p:sldId id="263" r:id="rId8"/>
    <p:sldId id="264" r:id="rId9"/>
    <p:sldId id="285" r:id="rId10"/>
    <p:sldId id="265" r:id="rId11"/>
    <p:sldId id="286" r:id="rId12"/>
    <p:sldId id="266" r:id="rId13"/>
    <p:sldId id="287" r:id="rId14"/>
    <p:sldId id="267" r:id="rId15"/>
    <p:sldId id="288" r:id="rId16"/>
    <p:sldId id="268" r:id="rId17"/>
    <p:sldId id="269" r:id="rId18"/>
    <p:sldId id="270" r:id="rId19"/>
    <p:sldId id="289" r:id="rId20"/>
    <p:sldId id="271" r:id="rId21"/>
    <p:sldId id="272" r:id="rId22"/>
    <p:sldId id="273" r:id="rId23"/>
    <p:sldId id="274" r:id="rId24"/>
    <p:sldId id="290" r:id="rId25"/>
    <p:sldId id="275" r:id="rId26"/>
    <p:sldId id="276" r:id="rId27"/>
    <p:sldId id="277" r:id="rId28"/>
    <p:sldId id="278" r:id="rId29"/>
    <p:sldId id="279" r:id="rId30"/>
    <p:sldId id="294" r:id="rId31"/>
    <p:sldId id="281" r:id="rId32"/>
    <p:sldId id="282" r:id="rId33"/>
    <p:sldId id="295" r:id="rId34"/>
    <p:sldId id="296" r:id="rId35"/>
    <p:sldId id="284" r:id="rId36"/>
  </p:sldIdLst>
  <p:sldSz cx="9144000" cy="6858000" type="screen4x3"/>
  <p:notesSz cx="6858000" cy="9144000"/>
  <p:custDataLst>
    <p:tags r:id="rId3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6" autoAdjust="0"/>
    <p:restoredTop sz="62078" autoAdjust="0"/>
  </p:normalViewPr>
  <p:slideViewPr>
    <p:cSldViewPr snapToGrid="0">
      <p:cViewPr varScale="1">
        <p:scale>
          <a:sx n="32" d="100"/>
          <a:sy n="32" d="100"/>
        </p:scale>
        <p:origin x="-1411" y="-91"/>
      </p:cViewPr>
      <p:guideLst>
        <p:guide orient="horz" pos="2160"/>
        <p:guide orient="horz" pos="3888"/>
        <p:guide orient="horz" pos="1008"/>
        <p:guide pos="2880"/>
        <p:guide pos="2875"/>
      </p:guideLst>
    </p:cSldViewPr>
  </p:slideViewPr>
  <p:outlineViewPr>
    <p:cViewPr>
      <p:scale>
        <a:sx n="33" d="100"/>
        <a:sy n="33" d="100"/>
      </p:scale>
      <p:origin x="0" y="-2232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Welcome to Introduction to Health Care and Public Health in the U.S.: Delivering Health</a:t>
            </a:r>
            <a:r>
              <a:rPr lang="en-US" sz="1000" kern="1200" baseline="0" dirty="0" smtClean="0">
                <a:solidFill>
                  <a:schemeClr val="tx1"/>
                </a:solidFill>
                <a:effectLst/>
                <a:latin typeface="Arial" pitchFamily="34" charset="0"/>
                <a:ea typeface="+mn-ea"/>
                <a:cs typeface="Arial" pitchFamily="34" charset="0"/>
              </a:rPr>
              <a:t> Care, Part 1.</a:t>
            </a:r>
            <a:r>
              <a:rPr lang="en-US" sz="1000" kern="1200" dirty="0" smtClean="0">
                <a:solidFill>
                  <a:schemeClr val="tx1"/>
                </a:solidFill>
                <a:effectLst/>
                <a:latin typeface="Arial" pitchFamily="34" charset="0"/>
                <a:ea typeface="+mn-ea"/>
                <a:cs typeface="Arial" pitchFamily="34" charset="0"/>
              </a:rPr>
              <a:t> This is lecture d.</a:t>
            </a:r>
          </a:p>
          <a:p>
            <a:r>
              <a:rPr lang="en-US" sz="1000" kern="1200" dirty="0" smtClean="0">
                <a:solidFill>
                  <a:schemeClr val="tx1"/>
                </a:solidFill>
                <a:effectLst/>
                <a:latin typeface="Arial" pitchFamily="34" charset="0"/>
                <a:ea typeface="+mn-ea"/>
                <a:cs typeface="Arial" pitchFamily="34" charset="0"/>
              </a:rPr>
              <a:t>The component, Introduction to Health Care and Public Health in the U.S., is a survey of how health care and public health are organized and how services are delivered in the U.S. It covers public policy, relevant organizations and their interrelationships, professional roles, legal and regulatory issues, and payment systems. It also addresses health reform initiatives in the </a:t>
            </a:r>
            <a:r>
              <a:rPr lang="en-US" sz="1000" kern="1200" smtClean="0">
                <a:solidFill>
                  <a:schemeClr val="tx1"/>
                </a:solidFill>
                <a:effectLst/>
                <a:latin typeface="Arial" pitchFamily="34" charset="0"/>
                <a:ea typeface="+mn-ea"/>
                <a:cs typeface="Arial" pitchFamily="34" charset="0"/>
              </a:rPr>
              <a:t>U.S.</a:t>
            </a:r>
            <a:endParaRPr lang="en-US" sz="1000" kern="1200" dirty="0" smtClean="0">
              <a:solidFill>
                <a:schemeClr val="tx1"/>
              </a:solidFill>
              <a:effectLst/>
              <a:latin typeface="Arial" pitchFamily="34" charset="0"/>
              <a:ea typeface="+mn-ea"/>
              <a:cs typeface="Arial" pitchFamily="34" charset="0"/>
            </a:endParaRP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337776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various options for long-term care. The simplest is for people to receive help with activities of daily living and housework in their own homes, perhaps from family, friends, or volunteers. Some communities offer free or low-cost services such as health aides, personal care aides, medical equipment, home modifications, and respite care. Respite care refers to a brief period of assistance so that family caregivers can take a break. Individuals with health issues need home nursing care from a licensed health care worker, which means a registered nurse, a licensed practical nurse, or a licensed therapist. Medicare pays for this care in certain cases. </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D755BB-6F18-4B02-A5D2-19D3D8AA0889}" type="slidenum">
              <a:rPr lang="en-US" altLang="en-US"/>
              <a:pPr eaLnBrk="1" hangingPunct="1"/>
              <a:t>10</a:t>
            </a:fld>
            <a:endParaRPr lang="en-US" altLang="en-US" dirty="0"/>
          </a:p>
        </p:txBody>
      </p:sp>
    </p:spTree>
    <p:extLst>
      <p:ext uri="{BB962C8B-B14F-4D97-AF65-F5344CB8AC3E}">
        <p14:creationId xmlns:p14="http://schemas.microsoft.com/office/powerpoint/2010/main" val="1202084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Instead of relying on family or friends, people can also hire a professional home health care agency. Some of these agencies are reimbursed by Medicare, or families pay the costs themselves. Costs vary based on region of the country and the scope and frequency of care. Home health care agencies can also provide hospice or end-of-life care.</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D755BB-6F18-4B02-A5D2-19D3D8AA0889}" type="slidenum">
              <a:rPr lang="en-US" altLang="en-US"/>
              <a:pPr eaLnBrk="1" hangingPunct="1"/>
              <a:t>11</a:t>
            </a:fld>
            <a:endParaRPr lang="en-US" altLang="en-US" dirty="0"/>
          </a:p>
        </p:txBody>
      </p:sp>
    </p:spTree>
    <p:extLst>
      <p:ext uri="{BB962C8B-B14F-4D97-AF65-F5344CB8AC3E}">
        <p14:creationId xmlns:p14="http://schemas.microsoft.com/office/powerpoint/2010/main" val="2685933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Group homes, often called board and care homes, are group living arrangements for people who need help with activities of daily living and are not able to live alone, but do not need nursing care. The residents of a group home may have physical disabilities, mental or developmental problems, mental illness, cognitive impairment, or substance abuse. It is important to note that not all residents are elderly.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B3F73E-7ACE-426E-8395-D7E79E784094}" type="slidenum">
              <a:rPr lang="en-US" altLang="en-US"/>
              <a:pPr eaLnBrk="1" hangingPunct="1"/>
              <a:t>12</a:t>
            </a:fld>
            <a:endParaRPr lang="en-US" altLang="en-US" dirty="0"/>
          </a:p>
        </p:txBody>
      </p:sp>
    </p:spTree>
    <p:extLst>
      <p:ext uri="{BB962C8B-B14F-4D97-AF65-F5344CB8AC3E}">
        <p14:creationId xmlns:p14="http://schemas.microsoft.com/office/powerpoint/2010/main" val="847396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Meals are included at board and care homes, but medical services are not. </a:t>
            </a:r>
          </a:p>
          <a:p>
            <a:r>
              <a:rPr lang="en-US" altLang="en-US" dirty="0" smtClean="0"/>
              <a:t>The services, quality, and fees vary widely, and group homes may be licensed or not. </a:t>
            </a:r>
          </a:p>
          <a:p>
            <a:r>
              <a:rPr lang="en-US" altLang="en-US" dirty="0" smtClean="0"/>
              <a:t>Sometimes private insurance, Medicare and Medicaid, or other assistance programs help pay for care.</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B3F73E-7ACE-426E-8395-D7E79E784094}" type="slidenum">
              <a:rPr lang="en-US" altLang="en-US"/>
              <a:pPr eaLnBrk="1" hangingPunct="1"/>
              <a:t>13</a:t>
            </a:fld>
            <a:endParaRPr lang="en-US" altLang="en-US" dirty="0"/>
          </a:p>
        </p:txBody>
      </p:sp>
    </p:spTree>
    <p:extLst>
      <p:ext uri="{BB962C8B-B14F-4D97-AF65-F5344CB8AC3E}">
        <p14:creationId xmlns:p14="http://schemas.microsoft.com/office/powerpoint/2010/main" val="6173695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group living arrangement is called assisted living. Most people who use assisted living are elderly. </a:t>
            </a:r>
          </a:p>
          <a:p>
            <a:r>
              <a:rPr lang="en-US" altLang="en-US" dirty="0" smtClean="0"/>
              <a:t>In this option, the residents usually have their own rooms or apartments in a large complex. They receive assistance with activities of daily living and other practical matters, such as transportation to doctor’s appointments. Assistance is available 24 hours a day, but the goal is to maintain independence. </a:t>
            </a:r>
          </a:p>
          <a:p>
            <a:r>
              <a:rPr lang="en-US" altLang="en-US" dirty="0" smtClean="0"/>
              <a:t>Dining facilities are available, and most facilities offer social and recreational activities as well as housekeeping and laundry services. Medical care may be available on site. </a:t>
            </a:r>
          </a:p>
          <a:p>
            <a:r>
              <a:rPr lang="en-US" altLang="en-US" dirty="0" smtClean="0"/>
              <a:t>Assisted living communities may be free-standing buildings located in retirement communities or near nursing homes. The service plan is individualized to the resident’s needs and may change over time. </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605227-074E-4998-80C1-00B9B522C973}" type="slidenum">
              <a:rPr lang="en-US" altLang="en-US"/>
              <a:pPr eaLnBrk="1" hangingPunct="1"/>
              <a:t>14</a:t>
            </a:fld>
            <a:endParaRPr lang="en-US" altLang="en-US" dirty="0"/>
          </a:p>
        </p:txBody>
      </p:sp>
    </p:spTree>
    <p:extLst>
      <p:ext uri="{BB962C8B-B14F-4D97-AF65-F5344CB8AC3E}">
        <p14:creationId xmlns:p14="http://schemas.microsoft.com/office/powerpoint/2010/main" val="2684603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Assisted living residences are licensed in most states. Expenses include monthly rent along with fees for extra services. </a:t>
            </a:r>
          </a:p>
          <a:p>
            <a:r>
              <a:rPr lang="en-US" altLang="en-US" dirty="0" smtClean="0"/>
              <a:t>As always, prices vary by the size and quality of the facility, services provided, and area of the country. Although health insurance and long-term care insurance may cover some of the costs of assisted living, Medicare does not.</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605227-074E-4998-80C1-00B9B522C973}" type="slidenum">
              <a:rPr lang="en-US" altLang="en-US"/>
              <a:pPr eaLnBrk="1" hangingPunct="1"/>
              <a:t>15</a:t>
            </a:fld>
            <a:endParaRPr lang="en-US" altLang="en-US" dirty="0"/>
          </a:p>
        </p:txBody>
      </p:sp>
    </p:spTree>
    <p:extLst>
      <p:ext uri="{BB962C8B-B14F-4D97-AF65-F5344CB8AC3E}">
        <p14:creationId xmlns:p14="http://schemas.microsoft.com/office/powerpoint/2010/main" val="1718103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Continuing care retirement communities offer various types of housing and levels of care, depending on the resident’s needs. Relatively independent people live in separate homes or apartments. As their needs change, they can move into an assisted living facility for help with activities of daily living, and eventually into a nursing home on-site. These communities may or may not be accredited by an independent, nonprofit agency called the Commission on Accreditation of Rehabilitation Facilities. Charges entail a large entry fee followed by monthly payments. </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C8F8EB-2381-4315-B5C0-33E1D0D9EDC0}" type="slidenum">
              <a:rPr lang="en-US" altLang="en-US"/>
              <a:pPr eaLnBrk="1" hangingPunct="1"/>
              <a:t>16</a:t>
            </a:fld>
            <a:endParaRPr lang="en-US" altLang="en-US" dirty="0"/>
          </a:p>
        </p:txBody>
      </p:sp>
    </p:spTree>
    <p:extLst>
      <p:ext uri="{BB962C8B-B14F-4D97-AF65-F5344CB8AC3E}">
        <p14:creationId xmlns:p14="http://schemas.microsoft.com/office/powerpoint/2010/main" val="3044714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Nursing homes are intended for people who cannot remain at home or in the community because of medical issues or other physical or mental problems. Although we think of nursing homes as long-term care for the elderly, younger people sometimes need temporary nursing home care. Nursing homes provide round-the-clock assistance with activities of daily living and health care. Some are set up like hospitals, while others are more like a home, with kitchens for residents, units where couples live together, and social activities. </a:t>
            </a:r>
          </a:p>
          <a:p>
            <a:r>
              <a:rPr lang="en-US" altLang="en-US" dirty="0" smtClean="0"/>
              <a:t>Typically, a physician formulates a care plan when the resident moves in. Nursing care is delivered by registered nurses or licensed practical nurses, and there are usually other services available such as rehabilitation and occupational therapy. Some nursing homes have special units for people with specific problems, such as Alzheimer’s disease. </a:t>
            </a:r>
          </a:p>
          <a:p>
            <a:r>
              <a:rPr lang="en-US" altLang="en-US" dirty="0" smtClean="0"/>
              <a:t>Technically, a nursing home is categorized as a “nursing facility” or “skilled nursing facility.” Regardless, the nursing home should always be licensed and certified. Medicare does not pay for nursing homes except for certain cases of short-term nursing care. As usual, both services and prices vary widely.</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8E3C1C-F102-405E-813B-2C5DD63052DD}" type="slidenum">
              <a:rPr lang="en-US" altLang="en-US"/>
              <a:pPr eaLnBrk="1" hangingPunct="1"/>
              <a:t>17</a:t>
            </a:fld>
            <a:endParaRPr lang="en-US" altLang="en-US" dirty="0"/>
          </a:p>
        </p:txBody>
      </p:sp>
    </p:spTree>
    <p:extLst>
      <p:ext uri="{BB962C8B-B14F-4D97-AF65-F5344CB8AC3E}">
        <p14:creationId xmlns:p14="http://schemas.microsoft.com/office/powerpoint/2010/main" val="3008052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reviews additional long-term care options.</a:t>
            </a:r>
          </a:p>
          <a:p>
            <a:r>
              <a:rPr lang="en-US" altLang="en-US" dirty="0" smtClean="0"/>
              <a:t>First, communities may offer various free or low-cost services for elderly or disabled people. These may include transportation, Meals-on-Wheels, personal care, assistance with errands or housekeeping, adult day care, and senior centers with social and recreational activities. </a:t>
            </a:r>
          </a:p>
          <a:p>
            <a:r>
              <a:rPr lang="en-US" altLang="en-US" dirty="0" smtClean="0"/>
              <a:t>Local programs are coordinated by state agencies. State Medicaid may pay for home health care, skilled nursing care, personal care, medical equipment, and other health services.</a:t>
            </a:r>
          </a:p>
          <a:p>
            <a:r>
              <a:rPr lang="en-US" altLang="en-US" dirty="0" smtClean="0"/>
              <a:t>An in-law apartment is a separate living space within a single-family home that has its own kitchen and bathroom. Local or state law may restrict the ability to have an in-law apartment on a property.</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BB2EFB-49F0-4A0F-8E9F-88486F915DA7}" type="slidenum">
              <a:rPr lang="en-US" altLang="en-US"/>
              <a:pPr eaLnBrk="1" hangingPunct="1"/>
              <a:t>18</a:t>
            </a:fld>
            <a:endParaRPr lang="en-US" altLang="en-US" dirty="0"/>
          </a:p>
        </p:txBody>
      </p:sp>
    </p:spTree>
    <p:extLst>
      <p:ext uri="{BB962C8B-B14F-4D97-AF65-F5344CB8AC3E}">
        <p14:creationId xmlns:p14="http://schemas.microsoft.com/office/powerpoint/2010/main" val="1808812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Finally, subsidized housing may be available for elderly or disabled persons through the U.S. Department of Housing and Urban Development. These are often housing complexes where residents live in their own apartments and may be able to obtain assistance with practical tasks such as meals, shopping, laundry, and housekeeping. People must qualify for this housing based on low income and then apply to a federal or state agency. Often there is a waiting list because of the high demand. Billing is done as a percentage of monthly income.</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7BB2EFB-49F0-4A0F-8E9F-88486F915DA7}" type="slidenum">
              <a:rPr lang="en-US" altLang="en-US"/>
              <a:pPr eaLnBrk="1" hangingPunct="1"/>
              <a:t>19</a:t>
            </a:fld>
            <a:endParaRPr lang="en-US" altLang="en-US" dirty="0"/>
          </a:p>
        </p:txBody>
      </p:sp>
    </p:spTree>
    <p:extLst>
      <p:ext uri="{BB962C8B-B14F-4D97-AF65-F5344CB8AC3E}">
        <p14:creationId xmlns:p14="http://schemas.microsoft.com/office/powerpoint/2010/main" val="3434471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learning objectives for </a:t>
            </a:r>
            <a:r>
              <a:rPr lang="en-US" altLang="en-US" b="0" i="0" dirty="0" smtClean="0"/>
              <a:t>Delivering Health Care, Part 1</a:t>
            </a:r>
            <a:r>
              <a:rPr lang="en-US" altLang="en-US" dirty="0" smtClean="0"/>
              <a:t> are to:</a:t>
            </a:r>
          </a:p>
          <a:p>
            <a:pPr marL="171450" indent="-171450">
              <a:buFont typeface="Arial" panose="020B0604020202020204" pitchFamily="34" charset="0"/>
              <a:buChar char="•"/>
            </a:pPr>
            <a:r>
              <a:rPr lang="en-US" altLang="en-US" dirty="0" smtClean="0"/>
              <a:t>Describe the organization of health care at the federal, state, and local levels</a:t>
            </a:r>
          </a:p>
          <a:p>
            <a:pPr marL="171450" indent="-171450">
              <a:buFont typeface="Arial" panose="020B0604020202020204" pitchFamily="34" charset="0"/>
              <a:buChar char="•"/>
            </a:pPr>
            <a:r>
              <a:rPr lang="en-US" altLang="en-US" dirty="0" smtClean="0"/>
              <a:t>Describe the organization of the VA system and Military Health System</a:t>
            </a:r>
          </a:p>
          <a:p>
            <a:pPr marL="171450" indent="-171450">
              <a:buFont typeface="Arial" panose="020B0604020202020204" pitchFamily="34" charset="0"/>
              <a:buChar char="•"/>
            </a:pPr>
            <a:r>
              <a:rPr lang="en-US" altLang="en-US" dirty="0" smtClean="0"/>
              <a:t>Describe the structure and function of hospital clinical and administrative units</a:t>
            </a:r>
          </a:p>
          <a:p>
            <a:pPr marL="171450" indent="-171450">
              <a:buFont typeface="Arial" panose="020B0604020202020204" pitchFamily="34" charset="0"/>
              <a:buChar char="•"/>
            </a:pPr>
            <a:r>
              <a:rPr lang="en-US" altLang="en-US" dirty="0" smtClean="0"/>
              <a:t>And describe different types of long-term care facilities, with an emphasis on their function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dirty="0"/>
          </a:p>
        </p:txBody>
      </p:sp>
    </p:spTree>
    <p:extLst>
      <p:ext uri="{BB962C8B-B14F-4D97-AF65-F5344CB8AC3E}">
        <p14:creationId xmlns:p14="http://schemas.microsoft.com/office/powerpoint/2010/main" val="22011517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Hospice are is intended for patients with a terminal illness, meaning an illness that is expected to be fatal within about six months. The focus of hospice care is palliation, which means providing comfort care and pain relief rather than treatments to prolong life. Palliative care is provided at home or in a dedicated hospice facility, hospital, assisted living facility, or skilled nursing facility. </a:t>
            </a:r>
          </a:p>
          <a:p>
            <a:r>
              <a:rPr lang="en-US" altLang="en-US" dirty="0" smtClean="0"/>
              <a:t>The hospice services that are available depend on the type of program. Besides care from physicians and nurses, the program may include other health care providers, such as physical therapists; use of medical equipment; psychological, spiritual, and grief counseling; social services; help with activities of daily living and household tasks; and respite care. Hospice workers that come into a home should be licensed and bonded, although sometimes volunteers assist with hospice care. An important priority is that the patient should have continued access to family and other loved ones. </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7C400E-1FE4-46CE-A72E-8DEE009C7719}" type="slidenum">
              <a:rPr lang="en-US" altLang="en-US"/>
              <a:pPr eaLnBrk="1" hangingPunct="1"/>
              <a:t>20</a:t>
            </a:fld>
            <a:endParaRPr lang="en-US" altLang="en-US" dirty="0"/>
          </a:p>
        </p:txBody>
      </p:sp>
    </p:spTree>
    <p:extLst>
      <p:ext uri="{BB962C8B-B14F-4D97-AF65-F5344CB8AC3E}">
        <p14:creationId xmlns:p14="http://schemas.microsoft.com/office/powerpoint/2010/main" val="19504326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End-of-life care and long-term care involve unique ethical and legal issues. Most important, older patients may have conditions such as dementia or cognitive difficulty that leave them unable to make medical decisions. If support from family members is not available, a guardian may have to be legally appointed. </a:t>
            </a:r>
          </a:p>
          <a:p>
            <a:r>
              <a:rPr lang="en-US" altLang="en-US" dirty="0" smtClean="0"/>
              <a:t>All patients have the rights of self-determination and decision making if they are capable. This includes the right to participate in decisions about long-term care placement and the right to refuse treatment.</a:t>
            </a:r>
          </a:p>
          <a:p>
            <a:r>
              <a:rPr lang="en-US" altLang="en-US" dirty="0" smtClean="0"/>
              <a:t> An important concept in medicine is informed consent, or giving permission for treatment after understanding the risks and benefits. All adults should make sure they have certain legal documents in place to let others know their wishes. Advance directives and living wills detail the medical care a person would want if he or she were incapacitated. A do-not-resuscitate order, or </a:t>
            </a:r>
            <a:r>
              <a:rPr lang="en-US" altLang="en-US" dirty="0" err="1" smtClean="0"/>
              <a:t>DNR</a:t>
            </a:r>
            <a:r>
              <a:rPr lang="en-US" altLang="en-US" dirty="0" smtClean="0"/>
              <a:t>, prevents the use of cardiopulmonary resuscitation or other extreme measures in cases of cardiac arrest. A power of attorney for health care is a document that designates another person to make medical decisions. Long-term care facilities have ethical and legal obligations to abide by patients’ wishes.</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287641-08C3-4FF7-9C60-6A33AB3BF818}" type="slidenum">
              <a:rPr lang="en-US" altLang="en-US"/>
              <a:pPr eaLnBrk="1" hangingPunct="1"/>
              <a:t>21</a:t>
            </a:fld>
            <a:endParaRPr lang="en-US" altLang="en-US" dirty="0"/>
          </a:p>
        </p:txBody>
      </p:sp>
    </p:spTree>
    <p:extLst>
      <p:ext uri="{BB962C8B-B14F-4D97-AF65-F5344CB8AC3E}">
        <p14:creationId xmlns:p14="http://schemas.microsoft.com/office/powerpoint/2010/main" val="4207971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Long-term hospitals are technically defined as acute care hospitals that provide care for more than twenty-five days, on average, per patient. Sometimes patients come from intensive care units, have multiple medical problems, and need rehabilitation. Medicare covers the services provided in certified hospitals.</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8D090C-F68C-483B-8C75-7F6AF6A199A6}" type="slidenum">
              <a:rPr lang="en-US" altLang="en-US"/>
              <a:pPr eaLnBrk="1" hangingPunct="1"/>
              <a:t>22</a:t>
            </a:fld>
            <a:endParaRPr lang="en-US" altLang="en-US" dirty="0"/>
          </a:p>
        </p:txBody>
      </p:sp>
    </p:spTree>
    <p:extLst>
      <p:ext uri="{BB962C8B-B14F-4D97-AF65-F5344CB8AC3E}">
        <p14:creationId xmlns:p14="http://schemas.microsoft.com/office/powerpoint/2010/main" val="2211266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Some hospitals focus on particular medical specialties. Typically these are categorized as cardiac, orthopedic, women’s health, and surgical hospitals. </a:t>
            </a:r>
          </a:p>
          <a:p>
            <a:r>
              <a:rPr lang="en-US" altLang="en-US" dirty="0" smtClean="0"/>
              <a:t>Other hospitals are dedicated to specific medical conditions, such as end-stage kidney disease, an incurable disease for which patients need regular dialysis or a kidney transplant in order to survive. </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75005E-7F7C-462B-8768-EAC8743A4E59}" type="slidenum">
              <a:rPr lang="en-US" altLang="en-US"/>
              <a:pPr eaLnBrk="1" hangingPunct="1"/>
              <a:t>23</a:t>
            </a:fld>
            <a:endParaRPr lang="en-US" altLang="en-US" dirty="0"/>
          </a:p>
        </p:txBody>
      </p:sp>
    </p:spTree>
    <p:extLst>
      <p:ext uri="{BB962C8B-B14F-4D97-AF65-F5344CB8AC3E}">
        <p14:creationId xmlns:p14="http://schemas.microsoft.com/office/powerpoint/2010/main" val="725814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Rehabilitation hospitals are either stand-alone specialty hospitals or separate rehabilitation units within acute care hospitals. In either case, patients stay in the hospital and participate in intensive rehabilitation services at least three hours per day. </a:t>
            </a:r>
          </a:p>
          <a:p>
            <a:r>
              <a:rPr lang="en-US" altLang="en-US" dirty="0" smtClean="0"/>
              <a:t>Outpatient rehabilitation services may be accessed through rehabilitation agencies, rehabilitation clinics, and public health agencies. Sometimes rehabilitation includes physical therapy, occupational therapy, and speech and language therapy.</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75005E-7F7C-462B-8768-EAC8743A4E59}" type="slidenum">
              <a:rPr lang="en-US" altLang="en-US"/>
              <a:pPr eaLnBrk="1" hangingPunct="1"/>
              <a:t>24</a:t>
            </a:fld>
            <a:endParaRPr lang="en-US" altLang="en-US" dirty="0"/>
          </a:p>
        </p:txBody>
      </p:sp>
    </p:spTree>
    <p:extLst>
      <p:ext uri="{BB962C8B-B14F-4D97-AF65-F5344CB8AC3E}">
        <p14:creationId xmlns:p14="http://schemas.microsoft.com/office/powerpoint/2010/main" val="14453256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Psychiatric care has come a long way from the days of the insane asylum. Most important is that patients can no longer be institutionalized without their consent unless they are a clear danger to themselves or others.</a:t>
            </a:r>
          </a:p>
          <a:p>
            <a:r>
              <a:rPr lang="en-US" altLang="en-US" dirty="0" smtClean="0"/>
              <a:t>There are many types of psychiatric hospitals. Open units provide treatment for patients without severe illness, where the goal is eventual discharge. </a:t>
            </a:r>
          </a:p>
          <a:p>
            <a:r>
              <a:rPr lang="en-US" altLang="en-US" dirty="0" smtClean="0"/>
              <a:t>A crisis stabilization unit is like an emergency room for psychiatric patients, where violent or suicidal persons are treated. Hospitalization is enforced by court order if necessary. </a:t>
            </a:r>
          </a:p>
          <a:p>
            <a:r>
              <a:rPr lang="en-US" altLang="en-US" dirty="0" smtClean="0"/>
              <a:t>Medium-term units provide psychiatric care for several weeks while the patient is monitored for response to medications. </a:t>
            </a:r>
          </a:p>
          <a:p>
            <a:r>
              <a:rPr lang="en-US" altLang="en-US" dirty="0" smtClean="0"/>
              <a:t>Children and adolescents may be treated in psychiatric hospitals dedicated to pediatrics, or in juvenile wards of a psychiatric hospital. </a:t>
            </a:r>
          </a:p>
          <a:p>
            <a:r>
              <a:rPr lang="en-US" altLang="en-US" dirty="0" smtClean="0"/>
              <a:t>Long-term care psychiatric hospitals provide mental health care for years, if necessary. </a:t>
            </a:r>
          </a:p>
          <a:p>
            <a:r>
              <a:rPr lang="en-US" altLang="en-US" dirty="0" smtClean="0"/>
              <a:t>A high level of security is generally provided to safeguard patients. </a:t>
            </a:r>
          </a:p>
          <a:p>
            <a:r>
              <a:rPr lang="en-US" altLang="en-US" dirty="0" smtClean="0"/>
              <a:t>Some institutions also specialize in certain illnesses, such as schizophrenia.</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C43BEA-37ED-4CD2-8B12-82A3D87B5ED2}" type="slidenum">
              <a:rPr lang="en-US" altLang="en-US"/>
              <a:pPr eaLnBrk="1" hangingPunct="1"/>
              <a:t>25</a:t>
            </a:fld>
            <a:endParaRPr lang="en-US" altLang="en-US" dirty="0"/>
          </a:p>
        </p:txBody>
      </p:sp>
    </p:spTree>
    <p:extLst>
      <p:ext uri="{BB962C8B-B14F-4D97-AF65-F5344CB8AC3E}">
        <p14:creationId xmlns:p14="http://schemas.microsoft.com/office/powerpoint/2010/main" val="25003971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day hospital provides mental health treatment during the day, and the patient goes home at night. Day treatment is considered an alternative to outpatient care and is distinct from hospitalization, residential treatment services, and day care services. Treatment is tailored to adults or children. The services are provided at least one day a week in a hospital, community mental health center, or other facility. Services may include individual and group psychotherapy, other mental health treatments, and/or family education. Day-hospital care is intended to improve the patient’s ability to function in the community.</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0E2D44-8163-4AAB-A166-6F2B846160E2}" type="slidenum">
              <a:rPr lang="en-US" altLang="en-US"/>
              <a:pPr eaLnBrk="1" hangingPunct="1"/>
              <a:t>26</a:t>
            </a:fld>
            <a:endParaRPr lang="en-US" altLang="en-US" dirty="0"/>
          </a:p>
        </p:txBody>
      </p:sp>
    </p:spTree>
    <p:extLst>
      <p:ext uri="{BB962C8B-B14F-4D97-AF65-F5344CB8AC3E}">
        <p14:creationId xmlns:p14="http://schemas.microsoft.com/office/powerpoint/2010/main" val="2664832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community mental health center provides services for individuals of all ages who have a chronic mental illness or were recently discharged from a psychiatric hospital. Community mental health centers provide outpatient care, twenty-four-hour emergency care, day treatment or partial hospitalization, and psychosocial rehabilitation to help patients eventually function on their own. Facilities that meet these criteria are reimbursed for services by Medicare.</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70E8BC-077F-4829-A754-4666C78A8A1F}" type="slidenum">
              <a:rPr lang="en-US" altLang="en-US"/>
              <a:pPr eaLnBrk="1" hangingPunct="1"/>
              <a:t>27</a:t>
            </a:fld>
            <a:endParaRPr lang="en-US" altLang="en-US" dirty="0"/>
          </a:p>
        </p:txBody>
      </p:sp>
    </p:spTree>
    <p:extLst>
      <p:ext uri="{BB962C8B-B14F-4D97-AF65-F5344CB8AC3E}">
        <p14:creationId xmlns:p14="http://schemas.microsoft.com/office/powerpoint/2010/main" val="38724894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Substance abuse treatment centers help individuals recover from drug and/or alcohol abuse. Types of facilities include residential treatment centers, outpatient treatment programs, and hospitals. The center may specialize in treating a certain form of drug abuse, such as alcoholism or cocaine addiction, or a certain age group, such as adolescents.</a:t>
            </a:r>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881F8D-197C-4BC3-B597-E251B69A4799}" type="slidenum">
              <a:rPr lang="en-US" altLang="en-US"/>
              <a:pPr eaLnBrk="1" hangingPunct="1"/>
              <a:t>28</a:t>
            </a:fld>
            <a:endParaRPr lang="en-US" altLang="en-US" dirty="0"/>
          </a:p>
        </p:txBody>
      </p:sp>
    </p:spTree>
    <p:extLst>
      <p:ext uri="{BB962C8B-B14F-4D97-AF65-F5344CB8AC3E}">
        <p14:creationId xmlns:p14="http://schemas.microsoft.com/office/powerpoint/2010/main" val="40102039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d of </a:t>
            </a:r>
            <a:r>
              <a:rPr lang="en-US" altLang="en-US" b="0" i="0" dirty="0" smtClean="0"/>
              <a:t>Delivering Health Care, Part 1. </a:t>
            </a:r>
            <a:r>
              <a:rPr lang="en-US" altLang="en-US" dirty="0" smtClean="0"/>
              <a:t> </a:t>
            </a:r>
          </a:p>
          <a:p>
            <a:r>
              <a:rPr lang="en-US" altLang="en-US" dirty="0" smtClean="0"/>
              <a:t>This final lecture described different types of long-term care facilities. </a:t>
            </a:r>
          </a:p>
          <a:p>
            <a:r>
              <a:rPr lang="en-US" altLang="en-US" dirty="0" smtClean="0"/>
              <a:t>In short, multiple health care options exist for medical needs, mental health problems, and substance abuse, as well as end-of-life care through hospice. </a:t>
            </a:r>
          </a:p>
          <a:p>
            <a:r>
              <a:rPr lang="en-US" altLang="en-US" dirty="0" smtClean="0"/>
              <a:t>The location of care might be a school, the home, a community facility, or a hospital. </a:t>
            </a:r>
          </a:p>
          <a:p>
            <a:r>
              <a:rPr lang="en-US" altLang="en-US" dirty="0" smtClean="0"/>
              <a:t>Variations are evident in the types, quality, and costs of long-term care, in part because facilities may or may not be certified for reimbursement by Medicare and Medicaid. </a:t>
            </a:r>
          </a:p>
          <a:p>
            <a:r>
              <a:rPr lang="en-US" altLang="en-US" dirty="0" smtClean="0"/>
              <a:t>Care for older adults raises complex financial, legal, and ethical issues, and census data indicates that the need for elder care will only increase as the demographics of the populations change.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2ABE9B-3266-4810-9719-00A92BB48866}" type="slidenum">
              <a:rPr lang="en-US" altLang="en-US"/>
              <a:pPr eaLnBrk="1" hangingPunct="1"/>
              <a:t>29</a:t>
            </a:fld>
            <a:endParaRPr lang="en-US" altLang="en-US" dirty="0"/>
          </a:p>
        </p:txBody>
      </p:sp>
    </p:spTree>
    <p:extLst>
      <p:ext uri="{BB962C8B-B14F-4D97-AF65-F5344CB8AC3E}">
        <p14:creationId xmlns:p14="http://schemas.microsoft.com/office/powerpoint/2010/main" val="3103265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lecture discusses a brief overview of school-based health centers</a:t>
            </a:r>
            <a:r>
              <a:rPr lang="en-US" altLang="en-US" baseline="0" dirty="0" smtClean="0"/>
              <a:t> and different types of long-term care facilities, including</a:t>
            </a:r>
            <a:r>
              <a:rPr lang="en-US" altLang="en-US" dirty="0" smtClean="0"/>
              <a:t> home health care, group living, assisted living, retirement communities, nursing homes, hospice or end-of-life care, long-term hospitals, psychiatric hospitals, specialty hospitals, and community mental health centers.</a:t>
            </a:r>
          </a:p>
          <a:p>
            <a:r>
              <a:rPr lang="en-US" altLang="en-US" dirty="0" smtClean="0"/>
              <a:t>Special considerations in the care of older adults are also highlighted, such as the need for assistance with daily living, and financial, legal, and ethical issues.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dirty="0"/>
          </a:p>
        </p:txBody>
      </p:sp>
    </p:spTree>
    <p:extLst>
      <p:ext uri="{BB962C8B-B14F-4D97-AF65-F5344CB8AC3E}">
        <p14:creationId xmlns:p14="http://schemas.microsoft.com/office/powerpoint/2010/main" val="7235863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concludes the unit </a:t>
            </a:r>
            <a:r>
              <a:rPr lang="en-US" altLang="en-US" b="0" i="0" dirty="0" smtClean="0"/>
              <a:t>Delivering Health Care, Part 1. </a:t>
            </a:r>
            <a:endParaRPr lang="en-US" altLang="en-US" dirty="0" smtClean="0"/>
          </a:p>
          <a:p>
            <a:r>
              <a:rPr lang="en-US" altLang="en-US" dirty="0" smtClean="0"/>
              <a:t>In summary, this unit described the organization of health care at the federal, state, and local levels, including the VA system and Military Health System, as well as the structure and function of hospital clinical and administrative units. </a:t>
            </a:r>
            <a:r>
              <a:rPr lang="en-US" sz="1000" kern="1200" dirty="0" smtClean="0">
                <a:solidFill>
                  <a:schemeClr val="tx1"/>
                </a:solidFill>
                <a:effectLst/>
                <a:latin typeface="Arial" pitchFamily="34" charset="0"/>
                <a:ea typeface="+mn-ea"/>
                <a:cs typeface="Arial" pitchFamily="34" charset="0"/>
              </a:rPr>
              <a:t>Finally, it described the various types of long-term care facilities, with an emphasis on their function.</a:t>
            </a:r>
            <a:r>
              <a:rPr lang="en-US" dirty="0" smtClean="0">
                <a:effectLst/>
              </a:rPr>
              <a:t> </a:t>
            </a:r>
            <a:endParaRPr lang="en-US" alt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dirty="0"/>
          </a:p>
        </p:txBody>
      </p:sp>
    </p:spTree>
    <p:extLst>
      <p:ext uri="{BB962C8B-B14F-4D97-AF65-F5344CB8AC3E}">
        <p14:creationId xmlns:p14="http://schemas.microsoft.com/office/powerpoint/2010/main" val="24136990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DE8BDA-CACE-4279-A163-B2F0948C2722}" type="slidenum">
              <a:rPr lang="en-US" altLang="en-US"/>
              <a:pPr eaLnBrk="1" hangingPunct="1"/>
              <a:t>31</a:t>
            </a:fld>
            <a:endParaRPr lang="en-US" altLang="en-US" dirty="0"/>
          </a:p>
        </p:txBody>
      </p:sp>
    </p:spTree>
    <p:extLst>
      <p:ext uri="{BB962C8B-B14F-4D97-AF65-F5344CB8AC3E}">
        <p14:creationId xmlns:p14="http://schemas.microsoft.com/office/powerpoint/2010/main" val="11407839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ED7782-3909-4933-9BF4-CD18302A8313}" type="slidenum">
              <a:rPr lang="en-US" altLang="en-US"/>
              <a:pPr eaLnBrk="1" hangingPunct="1"/>
              <a:t>32</a:t>
            </a:fld>
            <a:endParaRPr lang="en-US" altLang="en-US" dirty="0"/>
          </a:p>
        </p:txBody>
      </p:sp>
    </p:spTree>
    <p:extLst>
      <p:ext uri="{BB962C8B-B14F-4D97-AF65-F5344CB8AC3E}">
        <p14:creationId xmlns:p14="http://schemas.microsoft.com/office/powerpoint/2010/main" val="7627137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References slide. 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33</a:t>
            </a:fld>
            <a:endParaRPr lang="en-US" altLang="en-US" dirty="0"/>
          </a:p>
        </p:txBody>
      </p:sp>
    </p:spTree>
    <p:extLst>
      <p:ext uri="{BB962C8B-B14F-4D97-AF65-F5344CB8AC3E}">
        <p14:creationId xmlns:p14="http://schemas.microsoft.com/office/powerpoint/2010/main" val="22040858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References slide. 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34</a:t>
            </a:fld>
            <a:endParaRPr lang="en-US" altLang="en-US" dirty="0"/>
          </a:p>
        </p:txBody>
      </p:sp>
    </p:spTree>
    <p:extLst>
      <p:ext uri="{BB962C8B-B14F-4D97-AF65-F5344CB8AC3E}">
        <p14:creationId xmlns:p14="http://schemas.microsoft.com/office/powerpoint/2010/main" val="5033264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35</a:t>
            </a:fld>
            <a:endParaRPr lang="en-US" altLang="en-US" dirty="0"/>
          </a:p>
        </p:txBody>
      </p:sp>
    </p:spTree>
    <p:extLst>
      <p:ext uri="{BB962C8B-B14F-4D97-AF65-F5344CB8AC3E}">
        <p14:creationId xmlns:p14="http://schemas.microsoft.com/office/powerpoint/2010/main" val="2314977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Children and teenagers spend most of their time in school, so it is logical to have medical services there. School-based health centers provide physical and behavioral health care from nurses, physician assistants, physicians, social workers, substance abuse counselors, and other providers. When necessary, the health center arranges for further medical or hospital services. Parental consent is required before children can receive the full range of health services offered. </a:t>
            </a:r>
          </a:p>
          <a:p>
            <a:r>
              <a:rPr lang="en-US" altLang="en-US" dirty="0" smtClean="0"/>
              <a:t>Not all school-based health centers are located inside schools. The setup varies depending on the needs of the community. In some areas, mobile health centers travel to schools. Alternatively, health care may be available at off-site health centers that have extended operating hours and a broader range of services. These facilities may serve more than one school.</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24A9ED-8878-49FF-924E-B3F528E624EB}" type="slidenum">
              <a:rPr lang="en-US" altLang="en-US"/>
              <a:pPr eaLnBrk="1" hangingPunct="1"/>
              <a:t>4</a:t>
            </a:fld>
            <a:endParaRPr lang="en-US" altLang="en-US" dirty="0"/>
          </a:p>
        </p:txBody>
      </p:sp>
    </p:spTree>
    <p:extLst>
      <p:ext uri="{BB962C8B-B14F-4D97-AF65-F5344CB8AC3E}">
        <p14:creationId xmlns:p14="http://schemas.microsoft.com/office/powerpoint/2010/main" val="3111694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Turning now to the older population, the structure and makeup of the population in the U.S. is changing over time. The United States is projected to experience rapid growth in the population 65 years and above through the year 2050. Because of our extended life span, the numbers of people age 85 and older will also dramatically increase. It is clear that long-term health care for older adults will be vitally important in the future. </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F47BA1-3334-4A87-B950-56F770F4FD08}" type="slidenum">
              <a:rPr lang="en-US" altLang="en-US"/>
              <a:pPr eaLnBrk="1" hangingPunct="1"/>
              <a:t>5</a:t>
            </a:fld>
            <a:endParaRPr lang="en-US" altLang="en-US" dirty="0"/>
          </a:p>
        </p:txBody>
      </p:sp>
    </p:spTree>
    <p:extLst>
      <p:ext uri="{BB962C8B-B14F-4D97-AF65-F5344CB8AC3E}">
        <p14:creationId xmlns:p14="http://schemas.microsoft.com/office/powerpoint/2010/main" val="3565822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often refer to “activities of daily living,” or ADLs. This term refers to personal-care tasks such as eating, bathing, dressing, moving around, and using the toilet. Difficulties with activities of daily living increases greatly with advancing age. </a:t>
            </a: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8B72B1-4A48-474C-B68B-BD1F43342A5D}" type="slidenum">
              <a:rPr lang="en-US" altLang="en-US"/>
              <a:pPr eaLnBrk="1" hangingPunct="1"/>
              <a:t>6</a:t>
            </a:fld>
            <a:endParaRPr lang="en-US" altLang="en-US" dirty="0"/>
          </a:p>
        </p:txBody>
      </p:sp>
    </p:spTree>
    <p:extLst>
      <p:ext uri="{BB962C8B-B14F-4D97-AF65-F5344CB8AC3E}">
        <p14:creationId xmlns:p14="http://schemas.microsoft.com/office/powerpoint/2010/main" val="2986460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an overview of different types of long-term care options that are available. These options vary by location and by the level of service provided. Each option is discussed in more detail in the following slides.</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5F6B5B-D46D-41D3-8F5A-7BDB673ABE9B}" type="slidenum">
              <a:rPr lang="en-US" altLang="en-US"/>
              <a:pPr eaLnBrk="1" hangingPunct="1"/>
              <a:t>7</a:t>
            </a:fld>
            <a:endParaRPr lang="en-US" altLang="en-US" dirty="0"/>
          </a:p>
        </p:txBody>
      </p:sp>
    </p:spTree>
    <p:extLst>
      <p:ext uri="{BB962C8B-B14F-4D97-AF65-F5344CB8AC3E}">
        <p14:creationId xmlns:p14="http://schemas.microsoft.com/office/powerpoint/2010/main" val="2943807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Financing is an important issue in long-term care. Medicare and Medicaid cover health care for older, disabled, and poor Americans. The Centers for Medicare and Medicaid Services, or CMS, is the largest health care insurer in the U.S. CMS covers over 30% of the U.S. population and nearly all people who are 65 years and older. </a:t>
            </a:r>
          </a:p>
          <a:p>
            <a:r>
              <a:rPr lang="en-US" altLang="en-US" dirty="0" smtClean="0"/>
              <a:t>Another important function of CMS is to provide reimbursement for health care centers that meet its criteria for health and safety. Many of the health care facilities discussed in this lecture are eligible for Medicare and Medicaid reimbursement. </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30E4F7-08EB-4E1F-8C65-C9FD8A36070D}" type="slidenum">
              <a:rPr lang="en-US" altLang="en-US"/>
              <a:pPr eaLnBrk="1" hangingPunct="1"/>
              <a:t>8</a:t>
            </a:fld>
            <a:endParaRPr lang="en-US" altLang="en-US" dirty="0"/>
          </a:p>
        </p:txBody>
      </p:sp>
    </p:spTree>
    <p:extLst>
      <p:ext uri="{BB962C8B-B14F-4D97-AF65-F5344CB8AC3E}">
        <p14:creationId xmlns:p14="http://schemas.microsoft.com/office/powerpoint/2010/main" val="4271343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Another important organization to know about is The Joint Commission. This is an independent, nonprofit agency that evaluates and accredits medical care facilities for quality and safety. The Joint Commission performs on-site visits to hospitals, nursing homes, urgent care centers, home care organizations, mental health care programs, and other facilities. Accreditation is not mandatory, but it is an important factor in Medicare approval for reimbursement. </a:t>
            </a: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30E4F7-08EB-4E1F-8C65-C9FD8A36070D}" type="slidenum">
              <a:rPr lang="en-US" altLang="en-US"/>
              <a:pPr eaLnBrk="1" hangingPunct="1"/>
              <a:t>9</a:t>
            </a:fld>
            <a:endParaRPr lang="en-US" altLang="en-US" dirty="0"/>
          </a:p>
        </p:txBody>
      </p:sp>
    </p:spTree>
    <p:extLst>
      <p:ext uri="{BB962C8B-B14F-4D97-AF65-F5344CB8AC3E}">
        <p14:creationId xmlns:p14="http://schemas.microsoft.com/office/powerpoint/2010/main" val="33926169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8.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8.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8" Type="http://schemas.openxmlformats.org/officeDocument/2006/relationships/hyperlink" Target="http://www.merckmanuals.com/home/fundamentals/death-and-dying/legal-and-ethical-concerns-at-the-end-of-life" TargetMode="External"/><Relationship Id="rId3" Type="http://schemas.openxmlformats.org/officeDocument/2006/relationships/notesSlide" Target="../notesSlides/notesSlide31.xml"/><Relationship Id="rId7" Type="http://schemas.openxmlformats.org/officeDocument/2006/relationships/hyperlink" Target="https://www.cms.gov/" TargetMode="External"/><Relationship Id="rId2" Type="http://schemas.openxmlformats.org/officeDocument/2006/relationships/slideLayout" Target="../slideLayouts/slideLayout9.xml"/><Relationship Id="rId1" Type="http://schemas.openxmlformats.org/officeDocument/2006/relationships/tags" Target="../tags/tag32.xml"/><Relationship Id="rId6" Type="http://schemas.openxmlformats.org/officeDocument/2006/relationships/hyperlink" Target="http://www.aha.org/aha_app/issues/Medicare/Long-Term-Care-Hospitals/index.jsp" TargetMode="External"/><Relationship Id="rId5" Type="http://schemas.openxmlformats.org/officeDocument/2006/relationships/hyperlink" Target="https://careconversations.org/types-care" TargetMode="External"/><Relationship Id="rId4" Type="http://schemas.openxmlformats.org/officeDocument/2006/relationships/hyperlink" Target="http://www.aoa.acl.gov/aging_statistics/future_growth/DOCS/p25-1138.pdf" TargetMode="External"/><Relationship Id="rId9" Type="http://schemas.openxmlformats.org/officeDocument/2006/relationships/hyperlink" Target="http://www.carf.org/About/WhoWeAre"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sbh4all.org/school-health-care/aboutsbhcs/" TargetMode="External"/><Relationship Id="rId3" Type="http://schemas.openxmlformats.org/officeDocument/2006/relationships/notesSlide" Target="../notesSlides/notesSlide32.xml"/><Relationship Id="rId7" Type="http://schemas.openxmlformats.org/officeDocument/2006/relationships/hyperlink" Target="http://www.nahc.org/consumer-information/home-care-hospice-basics" TargetMode="External"/><Relationship Id="rId2" Type="http://schemas.openxmlformats.org/officeDocument/2006/relationships/slideLayout" Target="../slideLayouts/slideLayout9.xml"/><Relationship Id="rId1" Type="http://schemas.openxmlformats.org/officeDocument/2006/relationships/tags" Target="../tags/tag33.xml"/><Relationship Id="rId6" Type="http://schemas.openxmlformats.org/officeDocument/2006/relationships/hyperlink" Target="http://nihseniorhealth.gov/longtermcare/whatislongtermcare/01.html" TargetMode="External"/><Relationship Id="rId5" Type="http://schemas.openxmlformats.org/officeDocument/2006/relationships/hyperlink" Target="https://www.medicare.gov/coverage/long-term-care.html" TargetMode="External"/><Relationship Id="rId4" Type="http://schemas.openxmlformats.org/officeDocument/2006/relationships/hyperlink" Target="https://www.caregiver.org/residential-care-options" TargetMode="External"/><Relationship Id="rId9" Type="http://schemas.openxmlformats.org/officeDocument/2006/relationships/hyperlink" Target="http://www.jointcommission.org/" TargetMode="Externa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9.xml"/><Relationship Id="rId1" Type="http://schemas.openxmlformats.org/officeDocument/2006/relationships/tags" Target="../tags/tag34.xml"/><Relationship Id="rId6" Type="http://schemas.openxmlformats.org/officeDocument/2006/relationships/hyperlink" Target="http://aspe.hhs.gov/daltcp/reports/meacmpes.htm" TargetMode="External"/><Relationship Id="rId5" Type="http://schemas.openxmlformats.org/officeDocument/2006/relationships/hyperlink" Target="https://www.nia.nih.gov/health/featured/legal-financial-planning" TargetMode="External"/><Relationship Id="rId4" Type="http://schemas.openxmlformats.org/officeDocument/2006/relationships/hyperlink" Target="http://www.aoa.acl.gov/aging_statistics/future_growth/DOCS/p25-1138.pdf"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9.xml"/><Relationship Id="rId1" Type="http://schemas.openxmlformats.org/officeDocument/2006/relationships/tags" Target="../tags/tag35.xml"/><Relationship Id="rId5" Type="http://schemas.openxmlformats.org/officeDocument/2006/relationships/hyperlink" Target="http://www.aoa.acl.gov/aging_statistics/profile/2014/16.aspx" TargetMode="External"/><Relationship Id="rId4" Type="http://schemas.openxmlformats.org/officeDocument/2006/relationships/hyperlink" Target="http://www.aoa.acl.gov/aging_statistics/future_growth/DOCS/p25-1138.pdf"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0.xml"/><Relationship Id="rId1" Type="http://schemas.openxmlformats.org/officeDocument/2006/relationships/tags" Target="../tags/tag3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hyperlink" Target="http://www.aoa.acl.gov/aging_statistics/future_growth/DOCS/p25-1138.pdf"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hyperlink" Target="http://www.aoa.acl.gov/aging_statistics/profile/2014/16.aspx"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Delivering Health Care, Part 1</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d</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2)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endParaRPr lang="en-US" dirty="0"/>
          </a:p>
        </p:txBody>
      </p:sp>
    </p:spTree>
    <p:custDataLst>
      <p:tags r:id="rId1"/>
    </p:custDataLst>
    <p:extLst>
      <p:ext uri="{BB962C8B-B14F-4D97-AF65-F5344CB8AC3E}">
        <p14:creationId xmlns:p14="http://schemas.microsoft.com/office/powerpoint/2010/main" val="1523238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Home Health Care - 1</a:t>
            </a:r>
          </a:p>
        </p:txBody>
      </p:sp>
      <p:sp>
        <p:nvSpPr>
          <p:cNvPr id="12291" name="Content Placeholder 2"/>
          <p:cNvSpPr>
            <a:spLocks noGrp="1"/>
          </p:cNvSpPr>
          <p:nvPr>
            <p:ph sz="quarter" idx="14"/>
          </p:nvPr>
        </p:nvSpPr>
        <p:spPr/>
        <p:txBody>
          <a:bodyPr/>
          <a:lstStyle/>
          <a:p>
            <a:r>
              <a:rPr lang="en-US" altLang="en-US" dirty="0" smtClean="0"/>
              <a:t>Home health care is assistance with ADLs and chores inside the home </a:t>
            </a:r>
          </a:p>
          <a:p>
            <a:pPr lvl="1"/>
            <a:r>
              <a:rPr lang="en-US" altLang="en-US" dirty="0" smtClean="0"/>
              <a:t>Family, friends, volunteers may help</a:t>
            </a:r>
          </a:p>
          <a:p>
            <a:pPr lvl="1"/>
            <a:r>
              <a:rPr lang="en-US" altLang="en-US" dirty="0" smtClean="0"/>
              <a:t>Community services may be available</a:t>
            </a:r>
          </a:p>
          <a:p>
            <a:pPr lvl="1"/>
            <a:r>
              <a:rPr lang="en-US" altLang="en-US" dirty="0" smtClean="0"/>
              <a:t>Skilled nursing is needed for medical issues </a:t>
            </a:r>
          </a:p>
          <a:p>
            <a:pPr lvl="1"/>
            <a:r>
              <a:rPr lang="en-US" altLang="en-US" dirty="0" smtClean="0"/>
              <a:t>May be reimbursed by Medicare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Home Health Care - 2</a:t>
            </a:r>
          </a:p>
        </p:txBody>
      </p:sp>
      <p:sp>
        <p:nvSpPr>
          <p:cNvPr id="12291" name="Content Placeholder 2"/>
          <p:cNvSpPr>
            <a:spLocks noGrp="1"/>
          </p:cNvSpPr>
          <p:nvPr>
            <p:ph sz="quarter" idx="14"/>
          </p:nvPr>
        </p:nvSpPr>
        <p:spPr/>
        <p:txBody>
          <a:bodyPr/>
          <a:lstStyle/>
          <a:p>
            <a:r>
              <a:rPr lang="en-US" altLang="en-US" dirty="0" smtClean="0"/>
              <a:t>Home health care agency is another option</a:t>
            </a:r>
          </a:p>
          <a:p>
            <a:pPr lvl="1"/>
            <a:r>
              <a:rPr lang="en-US" altLang="en-US" dirty="0" smtClean="0"/>
              <a:t>Professional service</a:t>
            </a:r>
          </a:p>
          <a:p>
            <a:pPr lvl="1"/>
            <a:r>
              <a:rPr lang="en-US" altLang="en-US" dirty="0" smtClean="0"/>
              <a:t>May be reimbursed by Medicare </a:t>
            </a:r>
          </a:p>
          <a:p>
            <a:pPr lvl="1"/>
            <a:r>
              <a:rPr lang="en-US" altLang="en-US" dirty="0" smtClean="0"/>
              <a:t>Includes hospice care (end-of-life 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2590341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Board and Care Homes</a:t>
            </a:r>
            <a:br>
              <a:rPr lang="en-US" altLang="en-US" dirty="0" smtClean="0"/>
            </a:br>
            <a:r>
              <a:rPr lang="en-US" altLang="en-US" dirty="0" smtClean="0"/>
              <a:t>(Group Homes) - 1</a:t>
            </a:r>
          </a:p>
        </p:txBody>
      </p:sp>
      <p:sp>
        <p:nvSpPr>
          <p:cNvPr id="13315" name="Content Placeholder 2"/>
          <p:cNvSpPr>
            <a:spLocks noGrp="1"/>
          </p:cNvSpPr>
          <p:nvPr>
            <p:ph sz="quarter" idx="14"/>
          </p:nvPr>
        </p:nvSpPr>
        <p:spPr/>
        <p:txBody>
          <a:bodyPr/>
          <a:lstStyle/>
          <a:p>
            <a:r>
              <a:rPr lang="en-US" altLang="en-US" dirty="0" smtClean="0"/>
              <a:t>For people who cannot live alone and need help with ADLs</a:t>
            </a:r>
          </a:p>
          <a:p>
            <a:pPr lvl="1"/>
            <a:r>
              <a:rPr lang="en-US" altLang="en-US" dirty="0" smtClean="0"/>
              <a:t>Residents may </a:t>
            </a:r>
          </a:p>
          <a:p>
            <a:pPr lvl="2"/>
            <a:r>
              <a:rPr lang="en-US" altLang="en-US" dirty="0" smtClean="0"/>
              <a:t>Physical or mental disability</a:t>
            </a:r>
          </a:p>
          <a:p>
            <a:pPr lvl="2"/>
            <a:r>
              <a:rPr lang="en-US" altLang="en-US" dirty="0" smtClean="0"/>
              <a:t>Cognitive impairment</a:t>
            </a:r>
          </a:p>
          <a:p>
            <a:pPr lvl="2"/>
            <a:r>
              <a:rPr lang="en-US" altLang="en-US" dirty="0" smtClean="0"/>
              <a:t>Substance abuse</a:t>
            </a:r>
          </a:p>
          <a:p>
            <a:pPr lvl="2"/>
            <a:r>
              <a:rPr lang="en-US" altLang="en-US" dirty="0" smtClean="0"/>
              <a:t>Elderly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Board and Care Homes</a:t>
            </a:r>
            <a:br>
              <a:rPr lang="en-US" altLang="en-US" dirty="0" smtClean="0"/>
            </a:br>
            <a:r>
              <a:rPr lang="en-US" altLang="en-US" dirty="0" smtClean="0"/>
              <a:t>(Group Homes) - 2</a:t>
            </a:r>
          </a:p>
        </p:txBody>
      </p:sp>
      <p:sp>
        <p:nvSpPr>
          <p:cNvPr id="13315" name="Content Placeholder 2"/>
          <p:cNvSpPr>
            <a:spLocks noGrp="1"/>
          </p:cNvSpPr>
          <p:nvPr>
            <p:ph sz="quarter" idx="14"/>
          </p:nvPr>
        </p:nvSpPr>
        <p:spPr/>
        <p:txBody>
          <a:bodyPr/>
          <a:lstStyle/>
          <a:p>
            <a:r>
              <a:rPr lang="en-US" altLang="en-US" dirty="0" smtClean="0"/>
              <a:t>Meals are provided, but medical care is not</a:t>
            </a:r>
          </a:p>
          <a:p>
            <a:r>
              <a:rPr lang="en-US" altLang="en-US" dirty="0" smtClean="0"/>
              <a:t>Services, quality, and fees vary widely</a:t>
            </a:r>
          </a:p>
          <a:p>
            <a:r>
              <a:rPr lang="en-US" altLang="en-US" dirty="0" smtClean="0"/>
              <a:t>May be paid in part by private insurance, Medicare/Medicaid, other assistance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extLst>
      <p:ext uri="{BB962C8B-B14F-4D97-AF65-F5344CB8AC3E}">
        <p14:creationId xmlns:p14="http://schemas.microsoft.com/office/powerpoint/2010/main" val="52313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Assisted Living - 1</a:t>
            </a:r>
          </a:p>
        </p:txBody>
      </p:sp>
      <p:sp>
        <p:nvSpPr>
          <p:cNvPr id="14339" name="Content Placeholder 2"/>
          <p:cNvSpPr>
            <a:spLocks noGrp="1"/>
          </p:cNvSpPr>
          <p:nvPr>
            <p:ph sz="quarter" idx="14"/>
          </p:nvPr>
        </p:nvSpPr>
        <p:spPr/>
        <p:txBody>
          <a:bodyPr/>
          <a:lstStyle/>
          <a:p>
            <a:r>
              <a:rPr lang="en-US" altLang="en-US" dirty="0" smtClean="0"/>
              <a:t>Own room or apartment in a large complex</a:t>
            </a:r>
          </a:p>
          <a:p>
            <a:r>
              <a:rPr lang="en-US" altLang="en-US" dirty="0" smtClean="0"/>
              <a:t>Assistance available 24 hours a day</a:t>
            </a:r>
          </a:p>
          <a:p>
            <a:r>
              <a:rPr lang="en-US" altLang="en-US" dirty="0" smtClean="0"/>
              <a:t>Offers social/recreational activities, housekeeping and laundry</a:t>
            </a:r>
          </a:p>
          <a:p>
            <a:r>
              <a:rPr lang="en-US" altLang="en-US" dirty="0" smtClean="0"/>
              <a:t>Medical services may be available on site</a:t>
            </a:r>
          </a:p>
          <a:p>
            <a:r>
              <a:rPr lang="en-US" altLang="en-US" dirty="0" smtClean="0"/>
              <a:t>Service plan is individualized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Assisted Living - 2</a:t>
            </a:r>
          </a:p>
        </p:txBody>
      </p:sp>
      <p:sp>
        <p:nvSpPr>
          <p:cNvPr id="14339" name="Content Placeholder 2"/>
          <p:cNvSpPr>
            <a:spLocks noGrp="1"/>
          </p:cNvSpPr>
          <p:nvPr>
            <p:ph sz="quarter" idx="14"/>
          </p:nvPr>
        </p:nvSpPr>
        <p:spPr/>
        <p:txBody>
          <a:bodyPr/>
          <a:lstStyle/>
          <a:p>
            <a:r>
              <a:rPr lang="en-US" altLang="en-US" dirty="0" smtClean="0"/>
              <a:t>Facilities are licensed in most states</a:t>
            </a:r>
          </a:p>
          <a:p>
            <a:r>
              <a:rPr lang="en-US" altLang="en-US" dirty="0" smtClean="0"/>
              <a:t>Billing is monthly rent plus fees</a:t>
            </a:r>
          </a:p>
          <a:p>
            <a:r>
              <a:rPr lang="en-US" altLang="en-US" dirty="0" smtClean="0"/>
              <a:t>Insurance may cover some costs; Medicare does not</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extLst>
      <p:ext uri="{BB962C8B-B14F-4D97-AF65-F5344CB8AC3E}">
        <p14:creationId xmlns:p14="http://schemas.microsoft.com/office/powerpoint/2010/main" val="4055015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Continuing Care</a:t>
            </a:r>
            <a:br>
              <a:rPr lang="en-US" altLang="en-US" dirty="0" smtClean="0"/>
            </a:br>
            <a:r>
              <a:rPr lang="en-US" altLang="en-US" dirty="0" smtClean="0"/>
              <a:t>Retirement Communities</a:t>
            </a:r>
          </a:p>
        </p:txBody>
      </p:sp>
      <p:sp>
        <p:nvSpPr>
          <p:cNvPr id="15363" name="Content Placeholder 2"/>
          <p:cNvSpPr>
            <a:spLocks noGrp="1"/>
          </p:cNvSpPr>
          <p:nvPr>
            <p:ph sz="quarter" idx="14"/>
          </p:nvPr>
        </p:nvSpPr>
        <p:spPr/>
        <p:txBody>
          <a:bodyPr/>
          <a:lstStyle/>
          <a:p>
            <a:r>
              <a:rPr lang="en-US" altLang="en-US" dirty="0" smtClean="0"/>
              <a:t>Offer different types of housing, depending on the level of assistance needed</a:t>
            </a:r>
          </a:p>
          <a:p>
            <a:pPr lvl="1"/>
            <a:r>
              <a:rPr lang="en-US" altLang="en-US" dirty="0" smtClean="0"/>
              <a:t>Separate homes/apartments for independent living</a:t>
            </a:r>
          </a:p>
          <a:p>
            <a:pPr lvl="1"/>
            <a:r>
              <a:rPr lang="en-US" altLang="en-US" dirty="0" smtClean="0"/>
              <a:t>Assisted living facility for help with ADLs</a:t>
            </a:r>
          </a:p>
          <a:p>
            <a:pPr lvl="1"/>
            <a:r>
              <a:rPr lang="en-US" altLang="en-US" dirty="0" smtClean="0"/>
              <a:t>Nursing home on site </a:t>
            </a:r>
          </a:p>
          <a:p>
            <a:r>
              <a:rPr lang="en-US" altLang="en-US" dirty="0" smtClean="0"/>
              <a:t>May be accredited or not </a:t>
            </a:r>
          </a:p>
          <a:p>
            <a:r>
              <a:rPr lang="en-US" altLang="en-US" dirty="0" smtClean="0"/>
              <a:t>Billing is a large entry fee plus monthly payments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Nursing Homes</a:t>
            </a:r>
          </a:p>
        </p:txBody>
      </p:sp>
      <p:sp>
        <p:nvSpPr>
          <p:cNvPr id="16387" name="Content Placeholder 2"/>
          <p:cNvSpPr>
            <a:spLocks noGrp="1"/>
          </p:cNvSpPr>
          <p:nvPr>
            <p:ph sz="quarter" idx="14"/>
          </p:nvPr>
        </p:nvSpPr>
        <p:spPr>
          <a:xfrm>
            <a:off x="471948" y="1644444"/>
            <a:ext cx="8229600" cy="4859594"/>
          </a:xfrm>
        </p:spPr>
        <p:txBody>
          <a:bodyPr/>
          <a:lstStyle/>
          <a:p>
            <a:r>
              <a:rPr lang="en-US" altLang="en-US" sz="2800" dirty="0" smtClean="0"/>
              <a:t>Care for people who cannot live in home or community</a:t>
            </a:r>
          </a:p>
          <a:p>
            <a:pPr lvl="1"/>
            <a:r>
              <a:rPr lang="en-US" altLang="en-US" sz="2400" dirty="0" smtClean="0"/>
              <a:t>May have medical, physical, mental problems</a:t>
            </a:r>
          </a:p>
          <a:p>
            <a:pPr lvl="1"/>
            <a:r>
              <a:rPr lang="en-US" altLang="en-US" sz="2400" dirty="0" smtClean="0"/>
              <a:t>Facilities help with ADLs, provide nursing care</a:t>
            </a:r>
          </a:p>
          <a:p>
            <a:pPr lvl="1"/>
            <a:r>
              <a:rPr lang="en-US" altLang="en-US" sz="2400" dirty="0" smtClean="0"/>
              <a:t>Some are hospital-like, others are home-like </a:t>
            </a:r>
          </a:p>
          <a:p>
            <a:pPr lvl="1"/>
            <a:r>
              <a:rPr lang="en-US" altLang="en-US" sz="2400" dirty="0" smtClean="0"/>
              <a:t>Services include medical, nursing, personal care</a:t>
            </a:r>
          </a:p>
          <a:p>
            <a:pPr lvl="1"/>
            <a:r>
              <a:rPr lang="en-US" altLang="en-US" sz="2400" dirty="0" smtClean="0"/>
              <a:t>Physician draws up a plan of care </a:t>
            </a:r>
          </a:p>
          <a:p>
            <a:pPr lvl="1"/>
            <a:r>
              <a:rPr lang="en-US" altLang="en-US" sz="2400" dirty="0" smtClean="0"/>
              <a:t>Nursing care pertains to medications, acute conditions, rehabilitation, special care units</a:t>
            </a:r>
          </a:p>
          <a:p>
            <a:r>
              <a:rPr lang="en-US" altLang="en-US" sz="2800" dirty="0" smtClean="0"/>
              <a:t>Facility should be licensed/accredited, although Medicare usually does not pay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Other Long Term Care</a:t>
            </a:r>
            <a:br>
              <a:rPr lang="en-US" altLang="en-US" dirty="0" smtClean="0"/>
            </a:br>
            <a:r>
              <a:rPr lang="en-US" altLang="en-US" dirty="0" smtClean="0"/>
              <a:t>Options for Older Adults - 1</a:t>
            </a:r>
          </a:p>
        </p:txBody>
      </p:sp>
      <p:sp>
        <p:nvSpPr>
          <p:cNvPr id="17411" name="Content Placeholder 2"/>
          <p:cNvSpPr>
            <a:spLocks noGrp="1"/>
          </p:cNvSpPr>
          <p:nvPr>
            <p:ph sz="quarter" idx="14"/>
          </p:nvPr>
        </p:nvSpPr>
        <p:spPr/>
        <p:txBody>
          <a:bodyPr/>
          <a:lstStyle/>
          <a:p>
            <a:r>
              <a:rPr lang="en-US" altLang="en-US" dirty="0" smtClean="0"/>
              <a:t>Community-based services</a:t>
            </a:r>
          </a:p>
          <a:p>
            <a:pPr lvl="1"/>
            <a:r>
              <a:rPr lang="en-US" altLang="en-US" dirty="0" smtClean="0"/>
              <a:t>Various programs, coordinated by state agencies</a:t>
            </a:r>
          </a:p>
          <a:p>
            <a:pPr lvl="1"/>
            <a:r>
              <a:rPr lang="en-US" altLang="en-US" dirty="0" smtClean="0"/>
              <a:t>State Medicaid may help with costs</a:t>
            </a:r>
          </a:p>
          <a:p>
            <a:r>
              <a:rPr lang="en-US" altLang="en-US" dirty="0" smtClean="0"/>
              <a:t>In-law apartments</a:t>
            </a:r>
          </a:p>
          <a:p>
            <a:pPr lvl="1"/>
            <a:r>
              <a:rPr lang="en-US" altLang="en-US" dirty="0" smtClean="0"/>
              <a:t>Defined as a separate living space on a property</a:t>
            </a:r>
          </a:p>
          <a:p>
            <a:pPr lvl="1"/>
            <a:r>
              <a:rPr lang="en-US" altLang="en-US" dirty="0" smtClean="0"/>
              <a:t>Subject to local and state laws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Other Long Term Care</a:t>
            </a:r>
            <a:br>
              <a:rPr lang="en-US" altLang="en-US" dirty="0" smtClean="0"/>
            </a:br>
            <a:r>
              <a:rPr lang="en-US" altLang="en-US" dirty="0" smtClean="0"/>
              <a:t>Options for Older Adults - 2</a:t>
            </a:r>
          </a:p>
        </p:txBody>
      </p:sp>
      <p:sp>
        <p:nvSpPr>
          <p:cNvPr id="17411" name="Content Placeholder 2"/>
          <p:cNvSpPr>
            <a:spLocks noGrp="1"/>
          </p:cNvSpPr>
          <p:nvPr>
            <p:ph sz="quarter" idx="14"/>
          </p:nvPr>
        </p:nvSpPr>
        <p:spPr/>
        <p:txBody>
          <a:bodyPr/>
          <a:lstStyle/>
          <a:p>
            <a:r>
              <a:rPr lang="en-US" altLang="en-US" dirty="0" smtClean="0"/>
              <a:t>Subsidized housing </a:t>
            </a:r>
          </a:p>
          <a:p>
            <a:pPr lvl="1"/>
            <a:r>
              <a:rPr lang="en-US" altLang="en-US" dirty="0" smtClean="0"/>
              <a:t>Provide residence for older adults/disabled/poor, other services</a:t>
            </a:r>
          </a:p>
          <a:p>
            <a:pPr lvl="1"/>
            <a:r>
              <a:rPr lang="en-US" altLang="en-US" dirty="0" smtClean="0"/>
              <a:t>Federal or state agency funds the program</a:t>
            </a:r>
          </a:p>
          <a:p>
            <a:pPr lvl="1"/>
            <a:r>
              <a:rPr lang="en-US" altLang="en-US" dirty="0" smtClean="0"/>
              <a:t>Billing is a percentage of monthly income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extLst>
      <p:ext uri="{BB962C8B-B14F-4D97-AF65-F5344CB8AC3E}">
        <p14:creationId xmlns:p14="http://schemas.microsoft.com/office/powerpoint/2010/main" val="795759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Learning Objectives</a:t>
            </a:r>
          </a:p>
        </p:txBody>
      </p:sp>
      <p:sp>
        <p:nvSpPr>
          <p:cNvPr id="3" name="Content Placeholder 2"/>
          <p:cNvSpPr>
            <a:spLocks noGrp="1"/>
          </p:cNvSpPr>
          <p:nvPr>
            <p:ph sz="quarter" idx="14"/>
          </p:nvPr>
        </p:nvSpPr>
        <p:spPr>
          <a:xfrm>
            <a:off x="457200" y="1629696"/>
            <a:ext cx="8229600" cy="4572000"/>
          </a:xfrm>
        </p:spPr>
        <p:txBody>
          <a:bodyPr/>
          <a:lstStyle/>
          <a:p>
            <a:r>
              <a:rPr lang="en-US" altLang="en-US" sz="2800" dirty="0"/>
              <a:t>Describe the organization of health care at the federal, state and local levels (Lecture a)</a:t>
            </a:r>
          </a:p>
          <a:p>
            <a:r>
              <a:rPr lang="en-US" altLang="en-US" sz="2800" dirty="0"/>
              <a:t>Describe the organization of the VA system and Military Health System (Lecture b)</a:t>
            </a:r>
          </a:p>
          <a:p>
            <a:r>
              <a:rPr lang="en-US" altLang="en-US" sz="2800" dirty="0"/>
              <a:t>Describe the structure and function of hospital clinical and administrative units (Lecture c)</a:t>
            </a:r>
          </a:p>
          <a:p>
            <a:r>
              <a:rPr lang="en-US" altLang="en-US" sz="2800" dirty="0"/>
              <a:t>Describe different types of long term care facilities, with an emphasis on their function (Lecture d</a:t>
            </a:r>
            <a:r>
              <a:rPr lang="en-US" altLang="en-US" sz="2800" dirty="0" smtClean="0"/>
              <a:t>)</a:t>
            </a:r>
            <a:endParaRPr lang="en-US" alt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125568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Hospice Care</a:t>
            </a:r>
          </a:p>
        </p:txBody>
      </p:sp>
      <p:sp>
        <p:nvSpPr>
          <p:cNvPr id="18435" name="Content Placeholder 2"/>
          <p:cNvSpPr>
            <a:spLocks noGrp="1"/>
          </p:cNvSpPr>
          <p:nvPr>
            <p:ph sz="quarter" idx="14"/>
          </p:nvPr>
        </p:nvSpPr>
        <p:spPr>
          <a:xfrm>
            <a:off x="457200" y="1644444"/>
            <a:ext cx="8229600" cy="4572000"/>
          </a:xfrm>
        </p:spPr>
        <p:txBody>
          <a:bodyPr/>
          <a:lstStyle/>
          <a:p>
            <a:r>
              <a:rPr lang="en-US" altLang="en-US" sz="2800" dirty="0" smtClean="0"/>
              <a:t>Intended for patients with a terminal illness</a:t>
            </a:r>
          </a:p>
          <a:p>
            <a:r>
              <a:rPr lang="en-US" altLang="en-US" sz="2800" dirty="0" smtClean="0"/>
              <a:t>Focus is palliative, or comfort care</a:t>
            </a:r>
          </a:p>
          <a:p>
            <a:r>
              <a:rPr lang="en-US" altLang="en-US" sz="2800" dirty="0" smtClean="0"/>
              <a:t>Care is provided at home, dedicated hospice facility, hospital, assisted living facility, or nursing home</a:t>
            </a:r>
          </a:p>
          <a:p>
            <a:r>
              <a:rPr lang="en-US" altLang="en-US" sz="2800" dirty="0" smtClean="0"/>
              <a:t>Services available depend on type of program</a:t>
            </a:r>
          </a:p>
          <a:p>
            <a:r>
              <a:rPr lang="en-US" altLang="en-US" sz="2800" dirty="0" smtClean="0"/>
              <a:t>Home care workers should be licensed/bonded</a:t>
            </a:r>
          </a:p>
          <a:p>
            <a:r>
              <a:rPr lang="en-US" altLang="en-US" sz="2800" dirty="0" smtClean="0"/>
              <a:t>Contact with family is an important focus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Legal and Ethical Issues</a:t>
            </a:r>
          </a:p>
        </p:txBody>
      </p:sp>
      <p:sp>
        <p:nvSpPr>
          <p:cNvPr id="19459" name="Content Placeholder 2"/>
          <p:cNvSpPr>
            <a:spLocks noGrp="1"/>
          </p:cNvSpPr>
          <p:nvPr>
            <p:ph sz="quarter" idx="14"/>
          </p:nvPr>
        </p:nvSpPr>
        <p:spPr/>
        <p:txBody>
          <a:bodyPr/>
          <a:lstStyle/>
          <a:p>
            <a:r>
              <a:rPr lang="en-US" altLang="en-US" dirty="0" smtClean="0"/>
              <a:t>Patients may/may not be able to make decisions</a:t>
            </a:r>
          </a:p>
          <a:p>
            <a:r>
              <a:rPr lang="en-US" altLang="en-US" dirty="0" smtClean="0"/>
              <a:t>Family may not be available; patient may need legal guardian</a:t>
            </a:r>
          </a:p>
          <a:p>
            <a:r>
              <a:rPr lang="en-US" altLang="en-US" dirty="0" smtClean="0"/>
              <a:t>Patient has right to participate in important decisions</a:t>
            </a:r>
          </a:p>
          <a:p>
            <a:r>
              <a:rPr lang="en-US" altLang="en-US" dirty="0" smtClean="0"/>
              <a:t>Long term care facilities have ethical/legal obligations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Long Term Hospitals</a:t>
            </a:r>
          </a:p>
        </p:txBody>
      </p:sp>
      <p:sp>
        <p:nvSpPr>
          <p:cNvPr id="20483" name="Content Placeholder 2"/>
          <p:cNvSpPr>
            <a:spLocks noGrp="1"/>
          </p:cNvSpPr>
          <p:nvPr>
            <p:ph sz="quarter" idx="14"/>
          </p:nvPr>
        </p:nvSpPr>
        <p:spPr/>
        <p:txBody>
          <a:bodyPr/>
          <a:lstStyle/>
          <a:p>
            <a:r>
              <a:rPr lang="en-US" altLang="en-US" dirty="0" smtClean="0"/>
              <a:t>Acute-care hospitals that provide prolonged care (for more than 25 days)</a:t>
            </a:r>
          </a:p>
          <a:p>
            <a:r>
              <a:rPr lang="en-US" altLang="en-US" dirty="0" smtClean="0"/>
              <a:t>Patients may have complex medical problems</a:t>
            </a:r>
          </a:p>
          <a:p>
            <a:pPr lvl="1"/>
            <a:r>
              <a:rPr lang="en-US" altLang="en-US" dirty="0" smtClean="0"/>
              <a:t>May come from intensive care units</a:t>
            </a:r>
          </a:p>
          <a:p>
            <a:pPr lvl="1"/>
            <a:r>
              <a:rPr lang="en-US" altLang="en-US" dirty="0" smtClean="0"/>
              <a:t>May have more than one condition</a:t>
            </a:r>
          </a:p>
          <a:p>
            <a:pPr lvl="1"/>
            <a:r>
              <a:rPr lang="en-US" altLang="en-US" dirty="0" smtClean="0"/>
              <a:t>May need rehabilitation</a:t>
            </a:r>
          </a:p>
          <a:p>
            <a:r>
              <a:rPr lang="en-US" altLang="en-US" dirty="0" smtClean="0"/>
              <a:t>Medicare covers hospital stay if hospital is certified</a:t>
            </a:r>
          </a:p>
        </p:txBody>
      </p:sp>
      <p:sp>
        <p:nvSpPr>
          <p:cNvPr id="2" name="Slide Number Placeholder 1"/>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Specialty Hospitals, </a:t>
            </a:r>
            <a:br>
              <a:rPr lang="en-US" altLang="en-US" dirty="0" smtClean="0"/>
            </a:br>
            <a:r>
              <a:rPr lang="en-US" altLang="en-US" dirty="0" smtClean="0"/>
              <a:t>Rehabilitation Care - 1</a:t>
            </a:r>
          </a:p>
        </p:txBody>
      </p:sp>
      <p:sp>
        <p:nvSpPr>
          <p:cNvPr id="21507" name="Content Placeholder 2"/>
          <p:cNvSpPr>
            <a:spLocks noGrp="1"/>
          </p:cNvSpPr>
          <p:nvPr>
            <p:ph sz="quarter" idx="14"/>
          </p:nvPr>
        </p:nvSpPr>
        <p:spPr/>
        <p:txBody>
          <a:bodyPr/>
          <a:lstStyle/>
          <a:p>
            <a:r>
              <a:rPr lang="en-US" altLang="en-US" dirty="0" smtClean="0"/>
              <a:t>Specialty hospitals focus on particular diseases or medical fields</a:t>
            </a:r>
          </a:p>
          <a:p>
            <a:pPr lvl="1"/>
            <a:r>
              <a:rPr lang="en-US" altLang="en-US" dirty="0" smtClean="0"/>
              <a:t>Common examples are cardiology, orthopedics, women’s health, and surgery</a:t>
            </a:r>
          </a:p>
          <a:p>
            <a:pPr lvl="1"/>
            <a:r>
              <a:rPr lang="en-US" altLang="en-US" dirty="0" smtClean="0"/>
              <a:t>Less common example: end-stage kidney disease</a:t>
            </a:r>
          </a:p>
        </p:txBody>
      </p:sp>
      <p:sp>
        <p:nvSpPr>
          <p:cNvPr id="2" name="Slide Number Placeholder 1"/>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Specialty Hospitals, </a:t>
            </a:r>
            <a:br>
              <a:rPr lang="en-US" altLang="en-US" dirty="0" smtClean="0"/>
            </a:br>
            <a:r>
              <a:rPr lang="en-US" altLang="en-US" dirty="0" smtClean="0"/>
              <a:t>Rehabilitation Care - 2</a:t>
            </a:r>
          </a:p>
        </p:txBody>
      </p:sp>
      <p:sp>
        <p:nvSpPr>
          <p:cNvPr id="21507" name="Content Placeholder 2"/>
          <p:cNvSpPr>
            <a:spLocks noGrp="1"/>
          </p:cNvSpPr>
          <p:nvPr>
            <p:ph sz="quarter" idx="14"/>
          </p:nvPr>
        </p:nvSpPr>
        <p:spPr/>
        <p:txBody>
          <a:bodyPr/>
          <a:lstStyle/>
          <a:p>
            <a:r>
              <a:rPr lang="en-US" altLang="en-US" dirty="0" smtClean="0"/>
              <a:t>Rehabilitation hospitals</a:t>
            </a:r>
          </a:p>
          <a:p>
            <a:pPr lvl="1"/>
            <a:r>
              <a:rPr lang="en-US" altLang="en-US" dirty="0" smtClean="0"/>
              <a:t>Stand-alone hospitals or units within a hospital</a:t>
            </a:r>
          </a:p>
          <a:p>
            <a:pPr lvl="1"/>
            <a:r>
              <a:rPr lang="en-US" altLang="en-US" dirty="0" smtClean="0"/>
              <a:t>Provide intensive daily rehabilitation </a:t>
            </a:r>
          </a:p>
          <a:p>
            <a:r>
              <a:rPr lang="en-US" altLang="en-US" dirty="0" smtClean="0"/>
              <a:t>Outpatient rehabilitation is also available through agencies, clinics </a:t>
            </a:r>
          </a:p>
        </p:txBody>
      </p:sp>
      <p:sp>
        <p:nvSpPr>
          <p:cNvPr id="2" name="Slide Number Placeholder 1"/>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148654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Psychiatric Hospitals</a:t>
            </a:r>
          </a:p>
        </p:txBody>
      </p:sp>
      <p:sp>
        <p:nvSpPr>
          <p:cNvPr id="22531" name="Content Placeholder 2"/>
          <p:cNvSpPr>
            <a:spLocks noGrp="1"/>
          </p:cNvSpPr>
          <p:nvPr>
            <p:ph sz="quarter" idx="14"/>
          </p:nvPr>
        </p:nvSpPr>
        <p:spPr>
          <a:xfrm>
            <a:off x="457200" y="1629696"/>
            <a:ext cx="8229600" cy="4572000"/>
          </a:xfrm>
        </p:spPr>
        <p:txBody>
          <a:bodyPr/>
          <a:lstStyle/>
          <a:p>
            <a:r>
              <a:rPr lang="en-US" altLang="en-US" sz="2800" dirty="0" smtClean="0"/>
              <a:t>Psychiatric care has evolved</a:t>
            </a:r>
          </a:p>
          <a:p>
            <a:pPr lvl="1"/>
            <a:r>
              <a:rPr lang="en-US" altLang="en-US" sz="2400" dirty="0" smtClean="0"/>
              <a:t>Hospitalization is voluntary in most cases</a:t>
            </a:r>
          </a:p>
          <a:p>
            <a:r>
              <a:rPr lang="en-US" altLang="en-US" sz="2800" dirty="0" smtClean="0"/>
              <a:t>Many types of care exist</a:t>
            </a:r>
          </a:p>
          <a:p>
            <a:pPr lvl="1"/>
            <a:r>
              <a:rPr lang="en-US" altLang="en-US" sz="2400" dirty="0" smtClean="0"/>
              <a:t>Open units</a:t>
            </a:r>
          </a:p>
          <a:p>
            <a:pPr lvl="1"/>
            <a:r>
              <a:rPr lang="en-US" altLang="en-US" sz="2400" dirty="0" smtClean="0"/>
              <a:t>Crisis stabilization units</a:t>
            </a:r>
          </a:p>
          <a:p>
            <a:pPr lvl="1"/>
            <a:r>
              <a:rPr lang="en-US" altLang="en-US" sz="2400" dirty="0" smtClean="0"/>
              <a:t>Medium-term units</a:t>
            </a:r>
          </a:p>
          <a:p>
            <a:pPr lvl="1"/>
            <a:r>
              <a:rPr lang="en-US" altLang="en-US" sz="2400" dirty="0" smtClean="0"/>
              <a:t>Juvenile wards</a:t>
            </a:r>
          </a:p>
          <a:p>
            <a:pPr lvl="1"/>
            <a:r>
              <a:rPr lang="en-US" altLang="en-US" sz="2400" dirty="0" smtClean="0"/>
              <a:t>Long term care psychiatric hospitals</a:t>
            </a:r>
          </a:p>
          <a:p>
            <a:r>
              <a:rPr lang="en-US" altLang="en-US" sz="2800" dirty="0" smtClean="0"/>
              <a:t>Some psychiatric hospitals specialize in certain illnesses or addictions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Day Hospitals</a:t>
            </a:r>
          </a:p>
        </p:txBody>
      </p:sp>
      <p:sp>
        <p:nvSpPr>
          <p:cNvPr id="23555" name="Content Placeholder 2"/>
          <p:cNvSpPr>
            <a:spLocks noGrp="1"/>
          </p:cNvSpPr>
          <p:nvPr>
            <p:ph sz="quarter" idx="14"/>
          </p:nvPr>
        </p:nvSpPr>
        <p:spPr>
          <a:xfrm>
            <a:off x="457200" y="1614948"/>
            <a:ext cx="8229600" cy="4572000"/>
          </a:xfrm>
        </p:spPr>
        <p:txBody>
          <a:bodyPr/>
          <a:lstStyle/>
          <a:p>
            <a:r>
              <a:rPr lang="en-US" altLang="en-US" sz="3000" dirty="0" smtClean="0"/>
              <a:t>Provide mental health treatment during the day</a:t>
            </a:r>
          </a:p>
          <a:p>
            <a:r>
              <a:rPr lang="en-US" altLang="en-US" sz="3000" dirty="0" smtClean="0"/>
              <a:t>Considered an alternative to outpatient care</a:t>
            </a:r>
          </a:p>
          <a:p>
            <a:r>
              <a:rPr lang="en-US" altLang="en-US" sz="3000" dirty="0" smtClean="0"/>
              <a:t>Most facilities are hospitals or community centers</a:t>
            </a:r>
          </a:p>
          <a:p>
            <a:r>
              <a:rPr lang="en-US" altLang="en-US" sz="3000" dirty="0" smtClean="0"/>
              <a:t>Provide individual/group therapy, other treatments</a:t>
            </a:r>
          </a:p>
          <a:p>
            <a:r>
              <a:rPr lang="en-US" altLang="en-US" sz="3000" dirty="0" smtClean="0"/>
              <a:t>Goal is for patient to function within community</a:t>
            </a:r>
          </a:p>
        </p:txBody>
      </p:sp>
      <p:sp>
        <p:nvSpPr>
          <p:cNvPr id="2" name="Slide Number Placeholder 1"/>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Community Mental</a:t>
            </a:r>
            <a:br>
              <a:rPr lang="en-US" altLang="en-US" dirty="0" smtClean="0"/>
            </a:br>
            <a:r>
              <a:rPr lang="en-US" altLang="en-US" dirty="0" smtClean="0"/>
              <a:t>Health Centers </a:t>
            </a:r>
          </a:p>
        </p:txBody>
      </p:sp>
      <p:sp>
        <p:nvSpPr>
          <p:cNvPr id="24579" name="Content Placeholder 2"/>
          <p:cNvSpPr>
            <a:spLocks noGrp="1"/>
          </p:cNvSpPr>
          <p:nvPr>
            <p:ph sz="quarter" idx="14"/>
          </p:nvPr>
        </p:nvSpPr>
        <p:spPr/>
        <p:txBody>
          <a:bodyPr/>
          <a:lstStyle/>
          <a:p>
            <a:r>
              <a:rPr lang="en-US" altLang="en-US" dirty="0" smtClean="0"/>
              <a:t>Provide treatment for elderly, adults, or children </a:t>
            </a:r>
          </a:p>
          <a:p>
            <a:r>
              <a:rPr lang="en-US" altLang="en-US" dirty="0" smtClean="0"/>
              <a:t>Patients have chronic mental illness or recent hospital discharge</a:t>
            </a:r>
          </a:p>
          <a:p>
            <a:r>
              <a:rPr lang="en-US" altLang="en-US" dirty="0" smtClean="0"/>
              <a:t>Services include outpatient care, emergency care, partial hospitalization, rehabilitation</a:t>
            </a:r>
          </a:p>
          <a:p>
            <a:r>
              <a:rPr lang="en-US" altLang="en-US" dirty="0" smtClean="0"/>
              <a:t>May be reimbursed by Medicare</a:t>
            </a:r>
          </a:p>
        </p:txBody>
      </p:sp>
      <p:sp>
        <p:nvSpPr>
          <p:cNvPr id="2" name="Slide Number Placeholder 1"/>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Substance Abuse</a:t>
            </a:r>
            <a:br>
              <a:rPr lang="en-US" altLang="en-US" dirty="0" smtClean="0"/>
            </a:br>
            <a:r>
              <a:rPr lang="en-US" altLang="en-US" dirty="0" smtClean="0"/>
              <a:t>Treatment Centers</a:t>
            </a:r>
          </a:p>
        </p:txBody>
      </p:sp>
      <p:sp>
        <p:nvSpPr>
          <p:cNvPr id="25603" name="Content Placeholder 2"/>
          <p:cNvSpPr>
            <a:spLocks noGrp="1"/>
          </p:cNvSpPr>
          <p:nvPr>
            <p:ph sz="quarter" idx="14"/>
          </p:nvPr>
        </p:nvSpPr>
        <p:spPr/>
        <p:txBody>
          <a:bodyPr/>
          <a:lstStyle/>
          <a:p>
            <a:r>
              <a:rPr lang="en-US" altLang="en-US" dirty="0" smtClean="0"/>
              <a:t>Help patients overcome drug and/or alcohol abuse</a:t>
            </a:r>
          </a:p>
          <a:p>
            <a:r>
              <a:rPr lang="en-US" altLang="en-US" dirty="0" smtClean="0"/>
              <a:t>Various facilities </a:t>
            </a:r>
          </a:p>
          <a:p>
            <a:pPr lvl="1"/>
            <a:r>
              <a:rPr lang="en-US" altLang="en-US" dirty="0" smtClean="0"/>
              <a:t>Residential treatment centers </a:t>
            </a:r>
          </a:p>
          <a:p>
            <a:pPr lvl="1"/>
            <a:r>
              <a:rPr lang="en-US" altLang="en-US" dirty="0" smtClean="0"/>
              <a:t>Outpatient programs </a:t>
            </a:r>
          </a:p>
          <a:p>
            <a:pPr lvl="1"/>
            <a:r>
              <a:rPr lang="en-US" altLang="en-US" dirty="0" smtClean="0"/>
              <a:t>Hospitals</a:t>
            </a:r>
          </a:p>
          <a:p>
            <a:r>
              <a:rPr lang="en-US" altLang="en-US" dirty="0" smtClean="0"/>
              <a:t>Programs may specialize </a:t>
            </a:r>
          </a:p>
          <a:p>
            <a:pPr lvl="1"/>
            <a:r>
              <a:rPr lang="en-US" altLang="en-US" dirty="0" smtClean="0"/>
              <a:t>By drug (for example, cocaine addiction)</a:t>
            </a:r>
          </a:p>
          <a:p>
            <a:pPr lvl="1"/>
            <a:r>
              <a:rPr lang="en-US" altLang="en-US" dirty="0" smtClean="0"/>
              <a:t>By age group (for example, adolescents)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Delivering Health Care, Part 1 </a:t>
            </a:r>
            <a:br>
              <a:rPr lang="en-US" dirty="0" smtClean="0"/>
            </a:br>
            <a:r>
              <a:rPr lang="en-US" dirty="0" smtClean="0"/>
              <a:t>Summary – Lecture d</a:t>
            </a:r>
          </a:p>
        </p:txBody>
      </p:sp>
      <p:sp>
        <p:nvSpPr>
          <p:cNvPr id="26627" name="Content Placeholder 2"/>
          <p:cNvSpPr>
            <a:spLocks noGrp="1"/>
          </p:cNvSpPr>
          <p:nvPr>
            <p:ph type="body" sz="quarter" idx="11"/>
          </p:nvPr>
        </p:nvSpPr>
        <p:spPr>
          <a:xfrm>
            <a:off x="457200" y="1629696"/>
            <a:ext cx="8229600" cy="4572000"/>
          </a:xfrm>
        </p:spPr>
        <p:txBody>
          <a:bodyPr/>
          <a:lstStyle/>
          <a:p>
            <a:r>
              <a:rPr lang="en-US" altLang="en-US" sz="2800" dirty="0" smtClean="0"/>
              <a:t>Multiple health care options exist </a:t>
            </a:r>
          </a:p>
          <a:p>
            <a:r>
              <a:rPr lang="en-US" altLang="en-US" sz="2800" dirty="0" smtClean="0"/>
              <a:t>Locations - school, home, community, hospital</a:t>
            </a:r>
          </a:p>
          <a:p>
            <a:r>
              <a:rPr lang="en-US" altLang="en-US" sz="2800" dirty="0" smtClean="0"/>
              <a:t>Large variation exists in services, quality, costs</a:t>
            </a:r>
          </a:p>
          <a:p>
            <a:r>
              <a:rPr lang="en-US" altLang="en-US" sz="2800" dirty="0" smtClean="0"/>
              <a:t>Facilities may or may not be licensed/certified </a:t>
            </a:r>
          </a:p>
          <a:p>
            <a:r>
              <a:rPr lang="en-US" altLang="en-US" sz="2800" dirty="0" smtClean="0"/>
              <a:t>Services may or may not be reimbursed by Medicare/Medicaid</a:t>
            </a:r>
          </a:p>
          <a:p>
            <a:r>
              <a:rPr lang="en-US" altLang="en-US" sz="2800" dirty="0" smtClean="0"/>
              <a:t>Complex financial, legal, ethical issues apply</a:t>
            </a:r>
          </a:p>
          <a:p>
            <a:r>
              <a:rPr lang="en-US" altLang="en-US" sz="2800" dirty="0" smtClean="0"/>
              <a:t>Need for elder care will only grow in the future</a:t>
            </a:r>
          </a:p>
        </p:txBody>
      </p:sp>
      <p:sp>
        <p:nvSpPr>
          <p:cNvPr id="3" name="Slide Number Placeholder 2"/>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 </a:t>
            </a:r>
            <a:br>
              <a:rPr lang="en-US" dirty="0"/>
            </a:br>
            <a:r>
              <a:rPr lang="en-US" dirty="0"/>
              <a:t>Learning Objectives – Lecture d</a:t>
            </a:r>
          </a:p>
        </p:txBody>
      </p:sp>
      <p:sp>
        <p:nvSpPr>
          <p:cNvPr id="3" name="Content Placeholder 2"/>
          <p:cNvSpPr>
            <a:spLocks noGrp="1"/>
          </p:cNvSpPr>
          <p:nvPr>
            <p:ph sz="quarter" idx="14"/>
          </p:nvPr>
        </p:nvSpPr>
        <p:spPr/>
        <p:txBody>
          <a:bodyPr/>
          <a:lstStyle/>
          <a:p>
            <a:r>
              <a:rPr lang="en-US" altLang="en-US" dirty="0"/>
              <a:t>Discuss school-based health centers</a:t>
            </a:r>
          </a:p>
          <a:p>
            <a:r>
              <a:rPr lang="en-US" altLang="en-US" dirty="0"/>
              <a:t>Discuss different types of long-term facilities</a:t>
            </a:r>
          </a:p>
          <a:p>
            <a:r>
              <a:rPr lang="en-US" altLang="en-US" dirty="0"/>
              <a:t>Discuss special considerations for older adults</a:t>
            </a:r>
          </a:p>
          <a:p>
            <a:pPr lvl="1"/>
            <a:r>
              <a:rPr lang="en-US" altLang="en-US" dirty="0"/>
              <a:t>Increasing need for assistance with daily activities</a:t>
            </a:r>
          </a:p>
          <a:p>
            <a:pPr lvl="1"/>
            <a:r>
              <a:rPr lang="en-US" altLang="en-US" dirty="0"/>
              <a:t>Financial, legal, ethical </a:t>
            </a:r>
            <a:r>
              <a:rPr lang="en-US" altLang="en-US" dirty="0" smtClean="0"/>
              <a:t>issues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2247888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Summary</a:t>
            </a:r>
          </a:p>
        </p:txBody>
      </p:sp>
      <p:sp>
        <p:nvSpPr>
          <p:cNvPr id="3" name="Text Placeholder 2"/>
          <p:cNvSpPr>
            <a:spLocks noGrp="1"/>
          </p:cNvSpPr>
          <p:nvPr>
            <p:ph type="body" sz="quarter" idx="11"/>
          </p:nvPr>
        </p:nvSpPr>
        <p:spPr/>
        <p:txBody>
          <a:bodyPr/>
          <a:lstStyle/>
          <a:p>
            <a:r>
              <a:rPr lang="en-US" altLang="en-US" dirty="0"/>
              <a:t>Described the organization of health care at the federal, state and local levels</a:t>
            </a:r>
          </a:p>
          <a:p>
            <a:r>
              <a:rPr lang="en-US" altLang="en-US" dirty="0"/>
              <a:t>Described the organization of the VA system and Military Health System</a:t>
            </a:r>
          </a:p>
          <a:p>
            <a:r>
              <a:rPr lang="en-US" altLang="en-US" dirty="0"/>
              <a:t>Described the structure and function of hospital clinical and administrative units</a:t>
            </a:r>
          </a:p>
          <a:p>
            <a:r>
              <a:rPr lang="en-US" altLang="en-US" dirty="0"/>
              <a:t>Described different types of long term care facilities, with an emphasis on their </a:t>
            </a:r>
            <a:r>
              <a:rPr lang="en-US" altLang="en-US" dirty="0" smtClean="0"/>
              <a:t>function</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2884109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Delivering Health Care, Part 1</a:t>
            </a:r>
            <a:br>
              <a:rPr lang="en-US" dirty="0" smtClean="0"/>
            </a:br>
            <a:r>
              <a:rPr lang="en-US" dirty="0" smtClean="0"/>
              <a:t>References – 1 – Lecture d</a:t>
            </a:r>
          </a:p>
        </p:txBody>
      </p:sp>
      <p:sp>
        <p:nvSpPr>
          <p:cNvPr id="3" name="Text Placeholder 2"/>
          <p:cNvSpPr>
            <a:spLocks noGrp="1"/>
          </p:cNvSpPr>
          <p:nvPr>
            <p:ph type="body" sz="quarter" idx="16"/>
          </p:nvPr>
        </p:nvSpPr>
        <p:spPr>
          <a:xfrm>
            <a:off x="457200" y="1600200"/>
            <a:ext cx="8229600" cy="4434840"/>
          </a:xfrm>
        </p:spPr>
        <p:txBody>
          <a:bodyPr/>
          <a:lstStyle/>
          <a:p>
            <a:r>
              <a:rPr lang="en-US" dirty="0" smtClean="0"/>
              <a:t>References</a:t>
            </a:r>
            <a:endParaRPr lang="en-US" b="0" dirty="0" smtClean="0"/>
          </a:p>
          <a:p>
            <a:r>
              <a:rPr lang="en-US" b="0" dirty="0" smtClean="0"/>
              <a:t>Administration for Community Living. </a:t>
            </a:r>
            <a:r>
              <a:rPr lang="en-US" b="0" dirty="0" smtClean="0">
                <a:hlinkClick r:id="rId4" tooltip="URL for 16 page PDF file from U.S. Census Bureau titled The Next Four Decades: The Older Population in the United States: 2010 to 2050"/>
              </a:rPr>
              <a:t>http://www.aoa.acl.gov/aging_statistics/future_growth/DOCS/p25-1138.pdf</a:t>
            </a:r>
            <a:r>
              <a:rPr lang="en-US" b="0" dirty="0" smtClean="0"/>
              <a:t>. Accessed January 20, 2017. </a:t>
            </a:r>
          </a:p>
          <a:p>
            <a:r>
              <a:rPr lang="en-US" b="0" dirty="0" smtClean="0"/>
              <a:t>American Health Care Association, National Center for Assisted Living. Consumer information about long term care. </a:t>
            </a:r>
            <a:r>
              <a:rPr lang="en-US" b="0" dirty="0" smtClean="0">
                <a:hlinkClick r:id="rId5" tooltip="URL to care conversations.org webpage titled Types of Care"/>
              </a:rPr>
              <a:t>https://careconversations.org/types-care</a:t>
            </a:r>
            <a:r>
              <a:rPr lang="en-US" b="0" dirty="0" smtClean="0"/>
              <a:t>. Accessed </a:t>
            </a:r>
            <a:r>
              <a:rPr lang="en-US" b="0" dirty="0"/>
              <a:t>January 20, 2017.</a:t>
            </a:r>
            <a:endParaRPr lang="en-US" b="0" dirty="0" smtClean="0"/>
          </a:p>
          <a:p>
            <a:r>
              <a:rPr lang="en-US" b="0" dirty="0" smtClean="0"/>
              <a:t>American Hospital Association. Long term acute care hospitals. </a:t>
            </a:r>
            <a:r>
              <a:rPr lang="en-US" b="0" dirty="0" smtClean="0">
                <a:hlinkClick r:id="rId6" tooltip="URL to American Hospital Association web page titled Long-term care hospitals"/>
              </a:rPr>
              <a:t>http://www.aha.org/aha_app/issues/Medicare/Long-Term-Care-Hospitals/index.jsp</a:t>
            </a:r>
            <a:r>
              <a:rPr lang="en-US" b="0" dirty="0" smtClean="0"/>
              <a:t>. Accessed </a:t>
            </a:r>
            <a:r>
              <a:rPr lang="en-US" b="0" dirty="0"/>
              <a:t>January 20, 2017.</a:t>
            </a:r>
            <a:endParaRPr lang="en-US" b="0" dirty="0" smtClean="0"/>
          </a:p>
          <a:p>
            <a:r>
              <a:rPr lang="en-US" b="0" dirty="0" smtClean="0"/>
              <a:t>Centers for Medicare &amp; Medicaid Services. </a:t>
            </a:r>
            <a:r>
              <a:rPr lang="en-US" b="0" dirty="0" smtClean="0">
                <a:hlinkClick r:id="rId7" tooltip="URL to Centers for Medicare and Medicaid Services"/>
              </a:rPr>
              <a:t>https://www.cms.gov</a:t>
            </a:r>
            <a:r>
              <a:rPr lang="en-US" b="0" dirty="0" smtClean="0"/>
              <a:t>. Accessed </a:t>
            </a:r>
            <a:r>
              <a:rPr lang="en-US" b="0" dirty="0"/>
              <a:t>January 20, 2017.</a:t>
            </a:r>
            <a:endParaRPr lang="en-US" b="0" dirty="0" smtClean="0"/>
          </a:p>
          <a:p>
            <a:r>
              <a:rPr lang="en-US" b="0" dirty="0" smtClean="0"/>
              <a:t>Cobbs, E. Legal and ethical concerns at the end of life. In: The Merck Manual. </a:t>
            </a:r>
            <a:r>
              <a:rPr lang="en-US" b="0" dirty="0" smtClean="0">
                <a:hlinkClick r:id="rId8" tooltip="URL for consumer version of the Merck Manual web page titled Legal and Ethical Concerns at the End of Life"/>
              </a:rPr>
              <a:t>http://www.merckmanuals.com/home/fundamentals/death-and-dying/legal-and-ethical-concerns-at-the-end-of-life</a:t>
            </a:r>
            <a:r>
              <a:rPr lang="en-US" b="0" dirty="0" smtClean="0"/>
              <a:t>. Accessed </a:t>
            </a:r>
            <a:r>
              <a:rPr lang="en-US" b="0" dirty="0"/>
              <a:t>January 20, 2017.</a:t>
            </a:r>
            <a:endParaRPr lang="en-US" b="0" dirty="0" smtClean="0"/>
          </a:p>
          <a:p>
            <a:r>
              <a:rPr lang="en-US" b="0" dirty="0" smtClean="0"/>
              <a:t>Commission on Accreditation of Rehabilitation Facilities International. Who we are. </a:t>
            </a:r>
            <a:r>
              <a:rPr lang="en-US" b="0" dirty="0" smtClean="0">
                <a:hlinkClick r:id="rId9" tooltip="URL to the Commission on Accreditation of Rehabilitation Facilities web page titled Who we are"/>
              </a:rPr>
              <a:t>http://www.carf.org/About/WhoWeAre</a:t>
            </a:r>
            <a:r>
              <a:rPr lang="en-US" b="0" dirty="0" smtClean="0"/>
              <a:t>. Accessed </a:t>
            </a:r>
            <a:r>
              <a:rPr lang="en-US" b="0" dirty="0"/>
              <a:t>January 20, 2017.</a:t>
            </a:r>
            <a:endParaRPr lang="en-US" b="0" dirty="0" smtClean="0"/>
          </a:p>
        </p:txBody>
      </p:sp>
      <p:sp>
        <p:nvSpPr>
          <p:cNvPr id="2" name="Slide Number Placeholder 1"/>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Delivering Health Care, Part 1</a:t>
            </a:r>
            <a:br>
              <a:rPr lang="en-US" dirty="0" smtClean="0"/>
            </a:br>
            <a:r>
              <a:rPr lang="en-US" dirty="0" smtClean="0"/>
              <a:t>References – 2 – Lecture d</a:t>
            </a:r>
          </a:p>
        </p:txBody>
      </p:sp>
      <p:sp>
        <p:nvSpPr>
          <p:cNvPr id="3" name="Text Placeholder 2" descr="Unable to determine WHICH hypertext link the accessibility checker is yelling about"/>
          <p:cNvSpPr>
            <a:spLocks noGrp="1"/>
          </p:cNvSpPr>
          <p:nvPr>
            <p:ph type="body" sz="quarter" idx="16"/>
          </p:nvPr>
        </p:nvSpPr>
        <p:spPr>
          <a:xfrm>
            <a:off x="457200" y="1600200"/>
            <a:ext cx="8229600" cy="4663440"/>
          </a:xfrm>
        </p:spPr>
        <p:txBody>
          <a:bodyPr/>
          <a:lstStyle/>
          <a:p>
            <a:r>
              <a:rPr lang="en-US" dirty="0" smtClean="0"/>
              <a:t>References </a:t>
            </a:r>
            <a:endParaRPr lang="en-US" b="0" dirty="0" smtClean="0"/>
          </a:p>
          <a:p>
            <a:r>
              <a:rPr lang="en-US" b="0" dirty="0"/>
              <a:t>Family Caregiver Alliance. Residential care options. </a:t>
            </a:r>
            <a:r>
              <a:rPr lang="en-US" b="0" dirty="0">
                <a:hlinkClick r:id="rId4" tooltip="URL to Family Caregiver Alliance National Center on Caregiving web page titled Residential Care Options"/>
              </a:rPr>
              <a:t>https://www.caregiver.org/residential-care-options</a:t>
            </a:r>
            <a:r>
              <a:rPr lang="en-US" b="0" dirty="0"/>
              <a:t>. Accessed January 20, 2017. </a:t>
            </a:r>
          </a:p>
          <a:p>
            <a:r>
              <a:rPr lang="en-US" b="0" dirty="0" smtClean="0"/>
              <a:t>Medicare.gov. Long-term care. </a:t>
            </a:r>
            <a:r>
              <a:rPr lang="en-US" b="0" dirty="0" smtClean="0">
                <a:hlinkClick r:id="rId5" tooltip="URL to Medicare.gov website titled Long-term care"/>
              </a:rPr>
              <a:t>https://www.medicare.gov/coverage/long-term-care.html</a:t>
            </a:r>
            <a:r>
              <a:rPr lang="en-US" b="0" dirty="0" smtClean="0"/>
              <a:t>. Accessed </a:t>
            </a:r>
            <a:r>
              <a:rPr lang="en-US" b="0" dirty="0"/>
              <a:t>January 20, 2017. </a:t>
            </a:r>
            <a:endParaRPr lang="en-US" b="0" dirty="0" smtClean="0"/>
          </a:p>
          <a:p>
            <a:r>
              <a:rPr lang="en-US" b="0" dirty="0" smtClean="0"/>
              <a:t>MedlinePlus. Long-Term Care. </a:t>
            </a:r>
            <a:r>
              <a:rPr lang="en-US" b="0" dirty="0" smtClean="0">
                <a:hlinkClick r:id="rId6" tooltip="URL to the National Institutes of Health Senior Health web page titled Long-Term Care"/>
              </a:rPr>
              <a:t>http://nihseniorhealth.gov/longtermcare/whatislongtermcare/01.html</a:t>
            </a:r>
            <a:r>
              <a:rPr lang="en-US" b="0" dirty="0" smtClean="0"/>
              <a:t>. Accessed </a:t>
            </a:r>
            <a:r>
              <a:rPr lang="en-US" b="0" dirty="0"/>
              <a:t>January 20, 2017. </a:t>
            </a:r>
            <a:endParaRPr lang="en-US" b="0" dirty="0" smtClean="0"/>
          </a:p>
          <a:p>
            <a:r>
              <a:rPr lang="en-US" b="0" dirty="0" smtClean="0"/>
              <a:t>National Association for Home Care &amp; Hospice. Home care and hospice basics. </a:t>
            </a:r>
            <a:r>
              <a:rPr lang="en-US" b="0" dirty="0" smtClean="0">
                <a:hlinkClick r:id="rId7" tooltip="URL for National Association for Home Care and Hospice web page titled Home Care and Hospice Basics"/>
              </a:rPr>
              <a:t>http://www.nahc.org/consumer-information/home-care-hospice-basics</a:t>
            </a:r>
            <a:r>
              <a:rPr lang="en-US" b="0" dirty="0" smtClean="0"/>
              <a:t>. Accessed </a:t>
            </a:r>
            <a:r>
              <a:rPr lang="en-US" b="0" dirty="0"/>
              <a:t>January 20, 2017.</a:t>
            </a:r>
            <a:endParaRPr lang="en-US" b="0" dirty="0" smtClean="0"/>
          </a:p>
          <a:p>
            <a:r>
              <a:rPr lang="en-US" b="0" dirty="0" smtClean="0"/>
              <a:t>Pace B. Hospice care. JAMA. 2006;295(6):712.</a:t>
            </a:r>
          </a:p>
          <a:p>
            <a:r>
              <a:rPr lang="en-US" b="0" dirty="0" smtClean="0"/>
              <a:t>School-based Health Alliance. About school based health centers. </a:t>
            </a:r>
            <a:r>
              <a:rPr lang="en-US" b="0" dirty="0">
                <a:hlinkClick r:id="rId8" tooltip="URL to School-Based Health Alliance web page titled About School-Based Health Centers"/>
              </a:rPr>
              <a:t>http://www.sbh4all.org/school-health-care/aboutsbhcs</a:t>
            </a:r>
            <a:r>
              <a:rPr lang="en-US" b="0" dirty="0" smtClean="0">
                <a:hlinkClick r:id="rId8" tooltip="URL to School-Based Health Alliance web page titled About School-Based Health Centers"/>
              </a:rPr>
              <a:t>/</a:t>
            </a:r>
            <a:r>
              <a:rPr lang="en-US" b="0" dirty="0" smtClean="0"/>
              <a:t>. Accessed </a:t>
            </a:r>
            <a:r>
              <a:rPr lang="en-US" b="0" dirty="0"/>
              <a:t>January 20, 2017. </a:t>
            </a:r>
            <a:endParaRPr lang="en-US" b="0" dirty="0" smtClean="0"/>
          </a:p>
          <a:p>
            <a:r>
              <a:rPr lang="en-US" b="0" dirty="0" smtClean="0"/>
              <a:t>The Joint Commission. </a:t>
            </a:r>
            <a:r>
              <a:rPr lang="en-US" b="0" dirty="0" smtClean="0">
                <a:hlinkClick r:id="rId9" tooltip="URL to The Joint Commission"/>
              </a:rPr>
              <a:t>http://www.jointcommission.org</a:t>
            </a:r>
            <a:r>
              <a:rPr lang="en-US" b="0" dirty="0" smtClean="0"/>
              <a:t>. Accessed </a:t>
            </a:r>
            <a:r>
              <a:rPr lang="en-US" b="0" dirty="0"/>
              <a:t>January 20, 2017.</a:t>
            </a:r>
            <a:endParaRPr lang="en-US" b="0" dirty="0" smtClean="0"/>
          </a:p>
          <a:p>
            <a:endParaRPr lang="en-US" b="0"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References – 3 – Lecture d</a:t>
            </a:r>
          </a:p>
        </p:txBody>
      </p:sp>
      <p:sp>
        <p:nvSpPr>
          <p:cNvPr id="3" name="Text Placeholder 2"/>
          <p:cNvSpPr>
            <a:spLocks noGrp="1"/>
          </p:cNvSpPr>
          <p:nvPr>
            <p:ph type="body" sz="quarter" idx="16"/>
          </p:nvPr>
        </p:nvSpPr>
        <p:spPr>
          <a:xfrm>
            <a:off x="457200" y="1600200"/>
            <a:ext cx="8229600" cy="4800600"/>
          </a:xfrm>
        </p:spPr>
        <p:txBody>
          <a:bodyPr/>
          <a:lstStyle/>
          <a:p>
            <a:r>
              <a:rPr lang="en-US" dirty="0" smtClean="0"/>
              <a:t>References</a:t>
            </a:r>
            <a:endParaRPr lang="en-US" b="0" dirty="0" smtClean="0"/>
          </a:p>
          <a:p>
            <a:r>
              <a:rPr lang="en-US" b="0" dirty="0"/>
              <a:t>U.S. Department of Health and Human Services. Administration for Community Living. </a:t>
            </a:r>
            <a:r>
              <a:rPr lang="en-US" b="0" dirty="0">
                <a:hlinkClick r:id="rId4" tooltip="URL for 16 page PDF file from U.S. Census Bureau titled The Next Four Decades: The Older Population in the United States: 2010 to 2050"/>
              </a:rPr>
              <a:t>http://www.aoa.acl.gov/aging_statistics/future_growth/DOCS/p25-1138.pdf</a:t>
            </a:r>
            <a:r>
              <a:rPr lang="en-US" b="0" dirty="0"/>
              <a:t>. Accessed May 4, 2016. </a:t>
            </a:r>
          </a:p>
          <a:p>
            <a:r>
              <a:rPr lang="en-US" b="0" dirty="0"/>
              <a:t>U.S. National Institutes of Health. National Institute on Aging. Legal and Financial Planning. </a:t>
            </a:r>
            <a:r>
              <a:rPr lang="en-US" b="0" dirty="0">
                <a:hlinkClick r:id="rId5" tooltip="URL to U.S. Department of Health and Human Services, National Institute on Aging webpage titled Health and Aging: Legal and Financial Planning"/>
              </a:rPr>
              <a:t>https://www.nia.nih.gov/health/featured/legal-financial-planning</a:t>
            </a:r>
            <a:r>
              <a:rPr lang="en-US" b="0" dirty="0"/>
              <a:t>. Accessed May 6, 2016. </a:t>
            </a:r>
          </a:p>
          <a:p>
            <a:r>
              <a:rPr lang="en-US" b="0" dirty="0"/>
              <a:t>Wiener JM, Hanley RJ, Clark R, Van </a:t>
            </a:r>
            <a:r>
              <a:rPr lang="en-US" b="0" dirty="0" err="1"/>
              <a:t>Nostrand</a:t>
            </a:r>
            <a:r>
              <a:rPr lang="en-US" b="0" dirty="0"/>
              <a:t> </a:t>
            </a:r>
            <a:r>
              <a:rPr lang="en-US" b="0" dirty="0" err="1"/>
              <a:t>JF</a:t>
            </a:r>
            <a:r>
              <a:rPr lang="en-US" b="0" dirty="0"/>
              <a:t>. Measuring the activities of daily living: comparisons across national surveys. Office of Disability, Aging and Long-Term Care Policy. March 9, 1990. </a:t>
            </a:r>
            <a:r>
              <a:rPr lang="en-US" b="0" dirty="0">
                <a:hlinkClick r:id="rId6" tooltip="URL to U.S. Department of Health and Human Services Office of the Assistant Secretary for Planning and Evaluation web page titled Measuring the activities of daily living: Comparisons across national surveys"/>
              </a:rPr>
              <a:t>http://aspe.hhs.gov/daltcp/reports/meacmpes.htm</a:t>
            </a:r>
            <a:r>
              <a:rPr lang="en-US" b="0" dirty="0"/>
              <a:t>. Accessed May 6, 2016. </a:t>
            </a:r>
            <a:endParaRPr lang="en-US" alt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extLst>
      <p:ext uri="{BB962C8B-B14F-4D97-AF65-F5344CB8AC3E}">
        <p14:creationId xmlns:p14="http://schemas.microsoft.com/office/powerpoint/2010/main" val="3691153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Delivering Health Care, Part 1</a:t>
            </a:r>
            <a:br>
              <a:rPr lang="en-US" dirty="0"/>
            </a:br>
            <a:r>
              <a:rPr lang="en-US" dirty="0"/>
              <a:t>References – 4 – Lecture d</a:t>
            </a:r>
          </a:p>
        </p:txBody>
      </p:sp>
      <p:sp>
        <p:nvSpPr>
          <p:cNvPr id="3" name="Text Placeholder 2"/>
          <p:cNvSpPr>
            <a:spLocks noGrp="1"/>
          </p:cNvSpPr>
          <p:nvPr>
            <p:ph type="body" sz="quarter" idx="16"/>
          </p:nvPr>
        </p:nvSpPr>
        <p:spPr>
          <a:xfrm>
            <a:off x="457200" y="1600200"/>
            <a:ext cx="8229600" cy="2426368"/>
          </a:xfrm>
        </p:spPr>
        <p:txBody>
          <a:bodyPr/>
          <a:lstStyle/>
          <a:p>
            <a:r>
              <a:rPr lang="en-US" dirty="0" smtClean="0"/>
              <a:t>Charts, Tables, and Figures</a:t>
            </a:r>
            <a:endParaRPr lang="en-US" b="0" dirty="0" smtClean="0"/>
          </a:p>
          <a:p>
            <a:r>
              <a:rPr lang="en-US" altLang="en-US" b="0" dirty="0"/>
              <a:t>1.5 Chart: Age and Sex Structure of the Population for the United States: 2010, 2030, and 2050. Available from </a:t>
            </a:r>
            <a:r>
              <a:rPr lang="en-US" altLang="en-US" b="0" dirty="0">
                <a:hlinkClick r:id="rId4" tooltip="URL for 16 page PDF file from U.S. Census Bureau titled The Next Four Decades: The Older Population in the United States: 2010 to 2050"/>
              </a:rPr>
              <a:t>http://www.aoa.acl.gov/aging_statistics/future_growth/DOCS/p25-1138.pdf</a:t>
            </a:r>
            <a:r>
              <a:rPr lang="en-US" altLang="en-US" b="0" dirty="0"/>
              <a:t>. Accessed May 4, 2016.</a:t>
            </a:r>
          </a:p>
          <a:p>
            <a:r>
              <a:rPr lang="en-US" altLang="en-US" b="0" dirty="0"/>
              <a:t>1.6 Chart: Bar chart depicting the percentage of persons over age 65 with a disability; 2013. Available from </a:t>
            </a:r>
            <a:r>
              <a:rPr lang="en-US" altLang="en-US" b="0" dirty="0">
                <a:hlinkClick r:id="rId5" tooltip="URL for web page that is the source for the graph on slide 6"/>
              </a:rPr>
              <a:t>http://www.aoa.acl.gov/aging_statistics/profile/2014/16.aspx</a:t>
            </a:r>
            <a:r>
              <a:rPr lang="en-US" altLang="en-US" b="0" dirty="0"/>
              <a:t>. Accessed May 4, </a:t>
            </a:r>
            <a:r>
              <a:rPr lang="en-US" altLang="en-US" b="0" dirty="0" smtClean="0"/>
              <a:t>2016.</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34</a:t>
            </a:fld>
            <a:endParaRPr lang="en-US" dirty="0"/>
          </a:p>
        </p:txBody>
      </p:sp>
    </p:spTree>
    <p:custDataLst>
      <p:tags r:id="rId1"/>
    </p:custDataLst>
    <p:extLst>
      <p:ext uri="{BB962C8B-B14F-4D97-AF65-F5344CB8AC3E}">
        <p14:creationId xmlns:p14="http://schemas.microsoft.com/office/powerpoint/2010/main" val="1011903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smtClean="0"/>
              <a:t>Introduction to Health Care</a:t>
            </a:r>
            <a:br>
              <a:rPr lang="en-US" altLang="en-US" dirty="0" smtClean="0"/>
            </a:br>
            <a:r>
              <a:rPr lang="en-US" altLang="en-US" dirty="0" smtClean="0"/>
              <a:t>and Public Health in the U.S.</a:t>
            </a:r>
            <a:r>
              <a:rPr lang="en-US" dirty="0" smtClean="0"/>
              <a:t/>
            </a:r>
            <a:br>
              <a:rPr lang="en-US" dirty="0" smtClean="0"/>
            </a:br>
            <a:r>
              <a:rPr lang="en-US" altLang="en-US" dirty="0" smtClean="0"/>
              <a:t>Delivering Health Care, Part 1</a:t>
            </a:r>
            <a:br>
              <a:rPr lang="en-US" altLang="en-US" dirty="0" smtClean="0"/>
            </a:br>
            <a:r>
              <a:rPr lang="en-US" altLang="en-US" dirty="0" smtClean="0"/>
              <a:t>Lecture d</a:t>
            </a:r>
            <a:endParaRPr lang="en-US" dirty="0"/>
          </a:p>
        </p:txBody>
      </p:sp>
      <p:sp>
        <p:nvSpPr>
          <p:cNvPr id="8" name="Content Placeholder 7"/>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35</a:t>
            </a:fld>
            <a:endParaRPr lang="en-US" dirty="0"/>
          </a:p>
        </p:txBody>
      </p:sp>
    </p:spTree>
    <p:custDataLst>
      <p:tags r:id="rId1"/>
    </p:custDataLst>
    <p:extLst>
      <p:ext uri="{BB962C8B-B14F-4D97-AF65-F5344CB8AC3E}">
        <p14:creationId xmlns:p14="http://schemas.microsoft.com/office/powerpoint/2010/main" val="103682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School-Based Health Centers</a:t>
            </a:r>
          </a:p>
        </p:txBody>
      </p:sp>
      <p:sp>
        <p:nvSpPr>
          <p:cNvPr id="7171" name="Content Placeholder 2"/>
          <p:cNvSpPr>
            <a:spLocks noGrp="1"/>
          </p:cNvSpPr>
          <p:nvPr>
            <p:ph sz="quarter" idx="14"/>
          </p:nvPr>
        </p:nvSpPr>
        <p:spPr>
          <a:xfrm>
            <a:off x="457200" y="1629696"/>
            <a:ext cx="8229600" cy="4572000"/>
          </a:xfrm>
        </p:spPr>
        <p:txBody>
          <a:bodyPr/>
          <a:lstStyle/>
          <a:p>
            <a:r>
              <a:rPr lang="en-US" altLang="en-US" sz="3000" dirty="0" smtClean="0"/>
              <a:t>Provide physical and behavioral health care</a:t>
            </a:r>
          </a:p>
          <a:p>
            <a:pPr lvl="1"/>
            <a:r>
              <a:rPr lang="en-US" altLang="en-US" sz="2600" dirty="0" smtClean="0"/>
              <a:t>Certified medical providers and counselors</a:t>
            </a:r>
          </a:p>
          <a:p>
            <a:pPr lvl="1"/>
            <a:r>
              <a:rPr lang="en-US" altLang="en-US" sz="2600" dirty="0" smtClean="0"/>
              <a:t>Further medical or hospital services are arranged as needed</a:t>
            </a:r>
          </a:p>
          <a:p>
            <a:pPr lvl="1"/>
            <a:r>
              <a:rPr lang="en-US" altLang="en-US" sz="2600" dirty="0" smtClean="0"/>
              <a:t>Parental consent is required</a:t>
            </a:r>
          </a:p>
          <a:p>
            <a:r>
              <a:rPr lang="en-US" altLang="en-US" sz="3000" dirty="0" smtClean="0"/>
              <a:t>Not all health centers are located inside schools</a:t>
            </a:r>
          </a:p>
          <a:p>
            <a:pPr lvl="1"/>
            <a:r>
              <a:rPr lang="en-US" altLang="en-US" sz="2600" dirty="0" smtClean="0"/>
              <a:t>Mobile Health Centers</a:t>
            </a:r>
          </a:p>
          <a:p>
            <a:pPr lvl="1"/>
            <a:r>
              <a:rPr lang="en-US" altLang="en-US" sz="2600" dirty="0" smtClean="0"/>
              <a:t>Off-site center serving more than one school</a:t>
            </a:r>
          </a:p>
        </p:txBody>
      </p:sp>
      <p:sp>
        <p:nvSpPr>
          <p:cNvPr id="2" name="Slide Number Placeholder 1"/>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The Aging Population</a:t>
            </a:r>
          </a:p>
        </p:txBody>
      </p:sp>
      <p:pic>
        <p:nvPicPr>
          <p:cNvPr id="6" name="Picture Placeholder 5" descr="Bar graph of projected age and gender structure of the population of the U.S. in 2010, 2030, and 2050, broken down by male and female. &#10;The population of elderly people will dramatically increase between 2010 and 2050.&#10;&#10;&quot;Turning now to the older population, the structure and makeup of the population in the U.S. is changing over time. The United States is projected to experience rapid growth in the population 65 years and above through the year 2050. Because of our extended life span, the numbers of people age 85 and older will also dramatically increase. It is clear that long-term health care for older adults will be vitally important in the future. &quot;&#10;" title="The Aging Population"/>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36830" r="-36830"/>
          <a:stretch/>
        </p:blipFill>
        <p:spPr/>
      </p:pic>
      <p:sp>
        <p:nvSpPr>
          <p:cNvPr id="3" name="Text Placeholder 7"/>
          <p:cNvSpPr>
            <a:spLocks noGrp="1"/>
          </p:cNvSpPr>
          <p:nvPr>
            <p:ph type="body" sz="quarter" idx="32"/>
          </p:nvPr>
        </p:nvSpPr>
        <p:spPr/>
        <p:txBody>
          <a:bodyPr/>
          <a:lstStyle/>
          <a:p>
            <a:r>
              <a:rPr lang="en-US" altLang="en-US" dirty="0" smtClean="0"/>
              <a:t>1.5 Chart:  (</a:t>
            </a:r>
            <a:r>
              <a:rPr lang="en-US" altLang="en-US" dirty="0" smtClean="0">
                <a:hlinkClick r:id="rId5" tooltip="URL for PDF source file of figure"/>
              </a:rPr>
              <a:t>http://www.aoa.acl.gov/aging_statistics/future_growth/DOCS/p25-1138.pdf</a:t>
            </a:r>
            <a:r>
              <a:rPr lang="en-US" altLang="en-US" dirty="0" smtClean="0"/>
              <a:t>, 2008)</a:t>
            </a:r>
          </a:p>
        </p:txBody>
      </p:sp>
      <p:sp>
        <p:nvSpPr>
          <p:cNvPr id="2" name="Slide Number Placeholder 1"/>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Difficulty with ADLs</a:t>
            </a:r>
            <a:br>
              <a:rPr lang="en-US" altLang="en-US" dirty="0" smtClean="0"/>
            </a:br>
            <a:r>
              <a:rPr lang="en-US" altLang="en-US" dirty="0" smtClean="0"/>
              <a:t> (Activities of Daily Living) by Age</a:t>
            </a:r>
          </a:p>
        </p:txBody>
      </p:sp>
      <p:pic>
        <p:nvPicPr>
          <p:cNvPr id="4" name="Picture Placeholder 3" descr="Bar chart depicting the percentage of people over the age of 65 who have a disability, as of 2013.&#10;15 percent have independent living difficulty&#10;9 percent have self-care difficulty&#10;23 percent have ambulatory difficulty&#10;0 percent have cognitive difficulty&#10;7 percent have vision difficulty&#10;15 percent have hearing difficulty&#10;36 percent have other disabilities" title="Chart: Difficulty With ADLs (Activities of Daily Living) by Age Figure 9: Percentage of Persons 65+ with a disability, 2013"/>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7960" b="7960"/>
          <a:stretch/>
        </p:blipFill>
        <p:spPr/>
      </p:pic>
      <p:sp>
        <p:nvSpPr>
          <p:cNvPr id="9219" name="Text Placeholder 8"/>
          <p:cNvSpPr>
            <a:spLocks noGrp="1"/>
          </p:cNvSpPr>
          <p:nvPr>
            <p:ph type="body" sz="quarter" idx="32"/>
          </p:nvPr>
        </p:nvSpPr>
        <p:spPr/>
        <p:txBody>
          <a:bodyPr/>
          <a:lstStyle/>
          <a:p>
            <a:r>
              <a:rPr lang="en-US" altLang="en-US" dirty="0" smtClean="0"/>
              <a:t>1.6 Chart:  (</a:t>
            </a:r>
            <a:r>
              <a:rPr lang="en-US" altLang="en-US" dirty="0" smtClean="0">
                <a:hlinkClick r:id="rId5" tooltip="URL for web page that is the source for the graph"/>
              </a:rPr>
              <a:t>http://www.aoa.acl.gov/aging_statistics/profile/2014/16.aspx</a:t>
            </a:r>
            <a:r>
              <a:rPr lang="en-US" altLang="en-US" dirty="0" smtClean="0"/>
              <a:t>, 2013)</a:t>
            </a:r>
          </a:p>
        </p:txBody>
      </p:sp>
      <p:sp>
        <p:nvSpPr>
          <p:cNvPr id="2" name="Slide Number Placeholder 1"/>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Long term care Facilities</a:t>
            </a:r>
            <a:br>
              <a:rPr lang="en-US" altLang="en-US" dirty="0" smtClean="0"/>
            </a:br>
            <a:r>
              <a:rPr lang="en-US" altLang="en-US" dirty="0" smtClean="0"/>
              <a:t>and Services</a:t>
            </a:r>
          </a:p>
        </p:txBody>
      </p:sp>
      <p:sp>
        <p:nvSpPr>
          <p:cNvPr id="5" name="Content Placeholder 4"/>
          <p:cNvSpPr>
            <a:spLocks noGrp="1"/>
          </p:cNvSpPr>
          <p:nvPr>
            <p:ph sz="quarter" idx="14"/>
          </p:nvPr>
        </p:nvSpPr>
        <p:spPr/>
        <p:txBody>
          <a:bodyPr/>
          <a:lstStyle/>
          <a:p>
            <a:r>
              <a:rPr lang="en-US" altLang="en-US" dirty="0" smtClean="0"/>
              <a:t>Community-based services</a:t>
            </a:r>
          </a:p>
          <a:p>
            <a:r>
              <a:rPr lang="en-US" altLang="en-US" dirty="0" smtClean="0"/>
              <a:t>In-home health care</a:t>
            </a:r>
          </a:p>
          <a:p>
            <a:r>
              <a:rPr lang="en-US" altLang="en-US" dirty="0" smtClean="0"/>
              <a:t>In-law apartments</a:t>
            </a:r>
          </a:p>
          <a:p>
            <a:r>
              <a:rPr lang="en-US" altLang="en-US" dirty="0" smtClean="0"/>
              <a:t>Housing for aging and disabled individuals</a:t>
            </a:r>
          </a:p>
          <a:p>
            <a:r>
              <a:rPr lang="en-US" altLang="en-US" dirty="0" smtClean="0"/>
              <a:t>Board and care homes</a:t>
            </a:r>
          </a:p>
          <a:p>
            <a:r>
              <a:rPr lang="en-US" altLang="en-US" dirty="0" smtClean="0"/>
              <a:t>Assisted living</a:t>
            </a:r>
          </a:p>
          <a:p>
            <a:r>
              <a:rPr lang="en-US" altLang="en-US" dirty="0" smtClean="0"/>
              <a:t>Continuing care retirement communities</a:t>
            </a:r>
          </a:p>
          <a:p>
            <a:r>
              <a:rPr lang="en-US" altLang="en-US" dirty="0" smtClean="0"/>
              <a:t>Nursing homes</a:t>
            </a:r>
          </a:p>
          <a:p>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Financial and Quality Issues - 1</a:t>
            </a:r>
          </a:p>
        </p:txBody>
      </p:sp>
      <p:sp>
        <p:nvSpPr>
          <p:cNvPr id="11267" name="Content Placeholder 2"/>
          <p:cNvSpPr>
            <a:spLocks noGrp="1"/>
          </p:cNvSpPr>
          <p:nvPr>
            <p:ph sz="quarter" idx="14"/>
          </p:nvPr>
        </p:nvSpPr>
        <p:spPr/>
        <p:txBody>
          <a:bodyPr/>
          <a:lstStyle/>
          <a:p>
            <a:r>
              <a:rPr lang="en-US" altLang="en-US" dirty="0" smtClean="0"/>
              <a:t>Centers for Medicare and Medicaid Services (CMS)</a:t>
            </a:r>
          </a:p>
          <a:p>
            <a:pPr lvl="1"/>
            <a:r>
              <a:rPr lang="en-US" altLang="en-US" dirty="0" smtClean="0"/>
              <a:t>Provides health insurance for older adults, disabled, poor</a:t>
            </a:r>
          </a:p>
          <a:p>
            <a:pPr lvl="1"/>
            <a:r>
              <a:rPr lang="en-US" altLang="en-US" dirty="0" smtClean="0"/>
              <a:t>Covers over 30% of the U.S. population; and nearly all individuals age 65 or older</a:t>
            </a:r>
          </a:p>
          <a:p>
            <a:pPr lvl="1"/>
            <a:r>
              <a:rPr lang="en-US" altLang="en-US" dirty="0" smtClean="0"/>
              <a:t>Reimburses qualifying health care facilities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Financial and Quality Issues - 2</a:t>
            </a:r>
          </a:p>
        </p:txBody>
      </p:sp>
      <p:sp>
        <p:nvSpPr>
          <p:cNvPr id="11267" name="Content Placeholder 2"/>
          <p:cNvSpPr>
            <a:spLocks noGrp="1"/>
          </p:cNvSpPr>
          <p:nvPr>
            <p:ph sz="quarter" idx="14"/>
          </p:nvPr>
        </p:nvSpPr>
        <p:spPr/>
        <p:txBody>
          <a:bodyPr/>
          <a:lstStyle/>
          <a:p>
            <a:r>
              <a:rPr lang="en-US" altLang="en-US" dirty="0" smtClean="0"/>
              <a:t>The Joint Commission</a:t>
            </a:r>
          </a:p>
          <a:p>
            <a:pPr lvl="1"/>
            <a:r>
              <a:rPr lang="en-US" altLang="en-US" dirty="0" smtClean="0"/>
              <a:t>Independent nonprofit agency</a:t>
            </a:r>
          </a:p>
          <a:p>
            <a:pPr lvl="1"/>
            <a:r>
              <a:rPr lang="en-US" altLang="en-US" dirty="0" smtClean="0"/>
              <a:t>Performs on-site visits</a:t>
            </a:r>
          </a:p>
          <a:p>
            <a:pPr lvl="1"/>
            <a:r>
              <a:rPr lang="en-US" altLang="en-US" dirty="0" smtClean="0"/>
              <a:t>Health care facilities volunteer for certification</a:t>
            </a:r>
          </a:p>
        </p:txBody>
      </p:sp>
      <p:sp>
        <p:nvSpPr>
          <p:cNvPr id="2" name="Slide Number Placeholder 1"/>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36240892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ffa740a1-c772-4dcb-87c8-b4dc7ebac0f8"/>
  <p:tag name="AUDIO_IMPORT" val="C:\Documents and Settings\skidmorn\My Documents\Dropbox\NTDC\OHSU CDC\Comp1\Unit2\PPT Production\comp1_unit2\comp1_unit2\comp1_unit2d\comp1_unit2d_S-8_V3.mp3"/>
  <p:tag name="AUDIO_ID" val="264"/>
  <p:tag name="ELAPSEDTIME" val="78.916"/>
  <p:tag name="ARTICULATE_SLIDE_NAV" val="8"/>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c7b52111-7efb-4e59-8a04-a9d11ff3f6b0"/>
  <p:tag name="AUDIO_IMPORT" val="C:\Documents and Settings\skidmorn\My Documents\Dropbox\NTDC\OHSU CDC\Comp1\Unit2\PPT Production\comp1_unit2\comp1_unit2\comp1_unit2d\comp1_unit2d_S-9_V3.mp3"/>
  <p:tag name="AUDIO_ID" val="265"/>
  <p:tag name="ELAPSEDTIME" val="71.001"/>
  <p:tag name="ARTICULATE_SLIDE_NAV" val="9"/>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c7b52111-7efb-4e59-8a04-a9d11ff3f6b0"/>
  <p:tag name="AUDIO_IMPORT" val="C:\Documents and Settings\skidmorn\My Documents\Dropbox\NTDC\OHSU CDC\Comp1\Unit2\PPT Production\comp1_unit2\comp1_unit2\comp1_unit2d\comp1_unit2d_S-9_V3.mp3"/>
  <p:tag name="AUDIO_ID" val="265"/>
  <p:tag name="ELAPSEDTIME" val="71.001"/>
  <p:tag name="ARTICULATE_SLIDE_NAV" val="9"/>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aaf92fbf-ee6e-4b1e-9f75-9c59886ab41f"/>
  <p:tag name="AUDIO_IMPORT" val="C:\Documents and Settings\skidmorn\My Documents\Dropbox\NTDC\OHSU CDC\Comp1\Unit2\PPT Production\comp1_unit2\comp1_unit2\comp1_unit2d\comp1_unit2d_S-10_V3.mp3"/>
  <p:tag name="AUDIO_ID" val="266"/>
  <p:tag name="ELAPSEDTIME" val="45.245"/>
  <p:tag name="ARTICULATE_SLIDE_NAV" val="1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aaf92fbf-ee6e-4b1e-9f75-9c59886ab41f"/>
  <p:tag name="AUDIO_IMPORT" val="C:\Documents and Settings\skidmorn\My Documents\Dropbox\NTDC\OHSU CDC\Comp1\Unit2\PPT Production\comp1_unit2\comp1_unit2\comp1_unit2d\comp1_unit2d_S-10_V3.mp3"/>
  <p:tag name="AUDIO_ID" val="266"/>
  <p:tag name="ELAPSEDTIME" val="45.245"/>
  <p:tag name="ARTICULATE_SLIDE_NAV" val="10"/>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ed88ecfd-6fd3-4aac-a096-253a7bce39ff"/>
  <p:tag name="AUDIO_IMPORT" val="C:\Documents and Settings\skidmorn\My Documents\Dropbox\NTDC\OHSU CDC\Comp1\Unit2\PPT Production\comp1_unit2\comp1_unit2\comp1_unit2d\comp1_unit2d_S-11_V3.mp3"/>
  <p:tag name="AUDIO_ID" val="267"/>
  <p:tag name="ELAPSEDTIME" val="81.293"/>
  <p:tag name="ARTICULATE_SLIDE_NAV" val="11"/>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ed88ecfd-6fd3-4aac-a096-253a7bce39ff"/>
  <p:tag name="AUDIO_IMPORT" val="C:\Documents and Settings\skidmorn\My Documents\Dropbox\NTDC\OHSU CDC\Comp1\Unit2\PPT Production\comp1_unit2\comp1_unit2\comp1_unit2d\comp1_unit2d_S-11_V3.mp3"/>
  <p:tag name="AUDIO_ID" val="267"/>
  <p:tag name="ELAPSEDTIME" val="81.293"/>
  <p:tag name="ARTICULATE_SLIDE_NAV" val="11"/>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ba196887-44f2-4493-b189-f57fb12eee02"/>
  <p:tag name="AUDIO_IMPORT" val="C:\Documents and Settings\skidmorn\My Documents\Dropbox\NTDC\OHSU CDC\Comp1\Unit2\PPT Production\comp1_unit2\comp1_unit2\comp1_unit2d\comp1_unit2d_S-12_V3.mp3"/>
  <p:tag name="AUDIO_ID" val="268"/>
  <p:tag name="ELAPSEDTIME" val="40.647"/>
  <p:tag name="ARTICULATE_SLIDE_NAV" val="12"/>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f5eb7c4d-ecc7-4c2a-abbd-bd81a29a678a"/>
  <p:tag name="AUDIO_IMPORT" val="C:\Documents and Settings\skidmorn\My Documents\Dropbox\NTDC\OHSU CDC\Comp1\Unit2\PPT Production\comp1_unit2\comp1_unit2\comp1_unit2d\comp1_unit2d_S-13_V3.mp3"/>
  <p:tag name="AUDIO_ID" val="269"/>
  <p:tag name="ELAPSEDTIME" val="82.469"/>
  <p:tag name="ARTICULATE_SLIDE_NAV" val="13"/>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81f41b96-0633-4f61-aeeb-0877abf8c297"/>
  <p:tag name="AUDIO_IMPORT" val="C:\Documents and Settings\skidmorn\My Documents\Dropbox\NTDC\OHSU CDC\Comp1\Unit2\PPT Production\comp1_unit2\comp1_unit2\comp1_unit2d\comp1_unit2d_S-14_V3.mp3"/>
  <p:tag name="AUDIO_ID" val="270"/>
  <p:tag name="ELAPSEDTIME" val="91.638"/>
  <p:tag name="ARTICULATE_SLIDE_NAV" val="14"/>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81f41b96-0633-4f61-aeeb-0877abf8c297"/>
  <p:tag name="AUDIO_IMPORT" val="C:\Documents and Settings\skidmorn\My Documents\Dropbox\NTDC\OHSU CDC\Comp1\Unit2\PPT Production\comp1_unit2\comp1_unit2\comp1_unit2d\comp1_unit2d_S-14_V3.mp3"/>
  <p:tag name="AUDIO_ID" val="270"/>
  <p:tag name="ELAPSEDTIME" val="91.638"/>
  <p:tag name="ARTICULATE_SLIDE_NAV" val="14"/>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4e4d2eb7-fa03-414e-aaaa-f1b9f6b28560"/>
  <p:tag name="AUDIO_IMPORT" val="C:\Documents and Settings\skidmorn\My Documents\Dropbox\NTDC\OHSU CDC\Comp1\Unit2\PPT Production\comp1_unit2\comp1_unit2\comp1_unit2d\comp1_unit2d_S-15_V3.mp3"/>
  <p:tag name="AUDIO_ID" val="271"/>
  <p:tag name="ELAPSEDTIME" val="69.434"/>
  <p:tag name="ARTICULATE_SLIDE_NAV" val="15"/>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899d8051-475f-4847-8859-f9fc94aac19b"/>
  <p:tag name="AUDIO_IMPORT" val="C:\Documents and Settings\skidmorn\My Documents\Dropbox\NTDC\OHSU CDC\Comp1\Unit2\PPT Production\comp1_unit2\comp1_unit2\comp1_unit2d\comp1_unit2d_S-16_V3.mp3"/>
  <p:tag name="AUDIO_ID" val="272"/>
  <p:tag name="ELAPSEDTIME" val="92.082"/>
  <p:tag name="ARTICULATE_SLIDE_NAV" val="16"/>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2cee7c44-d4c0-4bb5-83c6-1699a3a0cf89"/>
  <p:tag name="AUDIO_IMPORT" val="C:\Documents and Settings\skidmorn\My Documents\Dropbox\NTDC\OHSU CDC\Comp1\Unit2\PPT Production\comp1_unit2\comp1_unit2\comp1_unit2d\comp1_unit2d_S-17_V3.mp3"/>
  <p:tag name="AUDIO_ID" val="273"/>
  <p:tag name="ELAPSEDTIME" val="23.693"/>
  <p:tag name="ARTICULATE_SLIDE_NAV" val="17"/>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52866c27-5763-4bd8-a416-ac1614ff157a"/>
  <p:tag name="AUDIO_IMPORT" val="C:\Documents and Settings\skidmorn\My Documents\Dropbox\NTDC\OHSU CDC\Comp1\Unit2\PPT Production\comp1_unit2\comp1_unit2\comp1_unit2d\comp1_unit2d_S-18_V3.mp3"/>
  <p:tag name="AUDIO_ID" val="274"/>
  <p:tag name="ELAPSEDTIME" val="60.396"/>
  <p:tag name="ARTICULATE_SLIDE_NAV" val="18"/>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52866c27-5763-4bd8-a416-ac1614ff157a"/>
  <p:tag name="AUDIO_IMPORT" val="C:\Documents and Settings\skidmorn\My Documents\Dropbox\NTDC\OHSU CDC\Comp1\Unit2\PPT Production\comp1_unit2\comp1_unit2\comp1_unit2d\comp1_unit2d_S-18_V3.mp3"/>
  <p:tag name="AUDIO_ID" val="274"/>
  <p:tag name="ELAPSEDTIME" val="60.396"/>
  <p:tag name="ARTICULATE_SLIDE_NAV" val="18"/>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1ff70bab-1cf4-4a9a-96a0-892ee5e1e9dd"/>
  <p:tag name="AUDIO_IMPORT" val="C:\Documents and Settings\skidmorn\My Documents\Dropbox\NTDC\OHSU CDC\Comp1\Unit2\PPT Production\comp1_unit2\comp1_unit2\comp1_unit2d\comp1_unit2d_S-19_V3.mp3"/>
  <p:tag name="AUDIO_ID" val="275"/>
  <p:tag name="ELAPSEDTIME" val="74.136"/>
  <p:tag name="ARTICULATE_SLIDE_NAV" val="19"/>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be08aa7e-1b01-4efe-8e0a-80c87e740926"/>
  <p:tag name="AUDIO_IMPORT" val="C:\Documents and Settings\skidmorn\My Documents\Dropbox\NTDC\OHSU CDC\Comp1\Unit2\PPT Production\comp1_unit2\comp1_unit2\comp1_unit2d\comp1_unit2d_S-20_V3.mp3"/>
  <p:tag name="AUDIO_ID" val="276"/>
  <p:tag name="ELAPSEDTIME" val="43.39"/>
  <p:tag name="ARTICULATE_SLIDE_NAV" val="20"/>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91a55490-74d7-4b90-8470-54255218a7ce"/>
  <p:tag name="AUDIO_IMPORT" val="C:\Documents and Settings\skidmorn\My Documents\Dropbox\NTDC\OHSU CDC\Comp1\Unit2\PPT Production\comp1_unit2\comp1_unit2\comp1_unit2d\comp1_unit2d_S-21_V3.mp3"/>
  <p:tag name="AUDIO_ID" val="277"/>
  <p:tag name="ELAPSEDTIME" val="31.791"/>
  <p:tag name="ARTICULATE_SLIDE_NAV" val="21"/>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GUID" val="c3cf360a-6cf6-49ad-8139-85419dc7592c"/>
  <p:tag name="AUDIO_IMPORT" val="C:\Documents and Settings\skidmorn\My Documents\Dropbox\NTDC\OHSU CDC\Comp1\Unit2\PPT Production\comp1_unit2\comp1_unit2\comp1_unit2d\comp1_unit2d_S-22_V3.mp3"/>
  <p:tag name="AUDIO_ID" val="278"/>
  <p:tag name="ELAPSEDTIME" val="24.686"/>
  <p:tag name="ARTICULATE_SLIDE_NAV" val="22"/>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GUID" val="dd3b7707-079a-4939-ae43-1688904124ea"/>
  <p:tag name="AUDIO_IMPORT" val="C:\Documents and Settings\skidmorn\My Documents\Dropbox\NTDC\OHSU CDC\Comp1\Unit2\PPT Production\comp1_unit2\comp1_unit2\comp1_unit2d\comp1_unit2d_S-23_V3.wav"/>
  <p:tag name="AUDIO_ID" val="279"/>
  <p:tag name="ELAPSEDTIME" val="51.409"/>
  <p:tag name="ARTICULATE_SLIDE_NAV" val="23"/>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2\PPT Production\30_sec_silence.mp3"/>
  <p:tag name="AUDIO_ID" val="282"/>
  <p:tag name="ELAPSEDTIME" val="7.515"/>
  <p:tag name="ARTICULATE_SLIDE_GUID" val="aa568b61-4582-4d8c-9598-03f6b5db5cb9"/>
  <p:tag name="ARTICULATE_SLIDE_NAV" val="25"/>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2\PPT Production\30_sec_silence.mp3"/>
  <p:tag name="AUDIO_ID" val="283"/>
  <p:tag name="ELAPSEDTIME" val="7.515"/>
  <p:tag name="ARTICULATE_SLIDE_GUID" val="50d9588f-0afb-48e7-a2a5-ad6237bc496b"/>
  <p:tag name="ARTICULATE_SLIDE_NAV" val="26"/>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a5b41804-bef9-47dd-97a9-10dc9cfcb4fc"/>
  <p:tag name="AUDIO_IMPORT" val="C:\Documents and Settings\skidmorn\My Documents\Dropbox\NTDC\OHSU CDC\Comp1\Unit2\PPT Production\comp1_unit2\comp1_unit2\comp1_unit2d\comp1_unit2d_S-4_V3.mp3"/>
  <p:tag name="AUDIO_ID" val="260"/>
  <p:tag name="ELAPSEDTIME" val="57.992"/>
  <p:tag name="ARTICULATE_SLIDE_NAV" val="4"/>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7db0a6b4-ef38-43af-9658-3b9840fb3e79"/>
  <p:tag name="AUDIO_IMPORT" val="C:\Documents and Settings\skidmorn\My Documents\Dropbox\NTDC\OHSU CDC\Comp1\Unit2\PPT Production\comp1_unit2\comp1_unit2\comp1_unit2d\comp1_unit2d_S-5_V3.mp3"/>
  <p:tag name="AUDIO_ID" val="261"/>
  <p:tag name="ELAPSEDTIME" val="31.922"/>
  <p:tag name="ARTICULATE_SLIDE_NAV" val="5"/>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5dc8bd1d-f9c2-4371-9b44-03f5d714d3ed"/>
  <p:tag name="AUDIO_IMPORT" val="C:\Documents and Settings\skidmorn\My Documents\Dropbox\NTDC\OHSU CDC\Comp1\Unit2\PPT Production\comp1_unit2\comp1_unit2\comp1_unit2d\comp1_unit2d_S-6_V3.mp3"/>
  <p:tag name="AUDIO_ID" val="262"/>
  <p:tag name="ELAPSEDTIME" val="28.526"/>
  <p:tag name="ARTICULATE_SLIDE_NAV" val="6"/>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db1b3909-81ec-4d54-97a2-f6c29c498ae8"/>
  <p:tag name="AUDIO_IMPORT" val="C:\Documents and Settings\skidmorn\My Documents\Dropbox\NTDC\OHSU CDC\Comp1\Unit2\PPT Production\comp1_unit2\comp1_unit2\comp1_unit2d\comp1_unit2d_S-7_V3.mp3"/>
  <p:tag name="AUDIO_ID" val="263"/>
  <p:tag name="ELAPSEDTIME" val="33.228"/>
  <p:tag name="ARTICULATE_SLIDE_NAV" val="7"/>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ffa740a1-c772-4dcb-87c8-b4dc7ebac0f8"/>
  <p:tag name="AUDIO_IMPORT" val="C:\Documents and Settings\skidmorn\My Documents\Dropbox\NTDC\OHSU CDC\Comp1\Unit2\PPT Production\comp1_unit2\comp1_unit2\comp1_unit2d\comp1_unit2d_S-8_V3.mp3"/>
  <p:tag name="AUDIO_ID" val="264"/>
  <p:tag name="ELAPSEDTIME" val="78.916"/>
  <p:tag name="ARTICULATE_SLIDE_NAV" val="8"/>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1_unit2d_Lecture_Slides" id="{92EA678D-4B4D-4363-A53F-1290CC3F6701}" vid="{50C8C44C-39CE-4F38-89DB-4BD591AEA5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Comp1_unit2d_Lecture_Slides</Template>
  <TotalTime>231</TotalTime>
  <Words>4740</Words>
  <Application>Microsoft Office PowerPoint</Application>
  <PresentationFormat>On-screen Show (4:3)</PresentationFormat>
  <Paragraphs>354</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ONC-Template-FINAL DRAFT</vt:lpstr>
      <vt:lpstr>Introduction to Health Care and Public Health in the U.S.</vt:lpstr>
      <vt:lpstr>Delivering Health Care, Part 1 Learning Objectives</vt:lpstr>
      <vt:lpstr>Delivering Health Care, Part 1  Learning Objectives – Lecture d</vt:lpstr>
      <vt:lpstr>School-Based Health Centers</vt:lpstr>
      <vt:lpstr>The Aging Population</vt:lpstr>
      <vt:lpstr>Difficulty with ADLs  (Activities of Daily Living) by Age</vt:lpstr>
      <vt:lpstr>Long term care Facilities and Services</vt:lpstr>
      <vt:lpstr>Financial and Quality Issues - 1</vt:lpstr>
      <vt:lpstr>Financial and Quality Issues - 2</vt:lpstr>
      <vt:lpstr>Home Health Care - 1</vt:lpstr>
      <vt:lpstr>Home Health Care - 2</vt:lpstr>
      <vt:lpstr>Board and Care Homes (Group Homes) - 1</vt:lpstr>
      <vt:lpstr>Board and Care Homes (Group Homes) - 2</vt:lpstr>
      <vt:lpstr>Assisted Living - 1</vt:lpstr>
      <vt:lpstr>Assisted Living - 2</vt:lpstr>
      <vt:lpstr>Continuing Care Retirement Communities</vt:lpstr>
      <vt:lpstr>Nursing Homes</vt:lpstr>
      <vt:lpstr>Other Long Term Care Options for Older Adults - 1</vt:lpstr>
      <vt:lpstr>Other Long Term Care Options for Older Adults - 2</vt:lpstr>
      <vt:lpstr>Hospice Care</vt:lpstr>
      <vt:lpstr>Legal and Ethical Issues</vt:lpstr>
      <vt:lpstr>Long Term Hospitals</vt:lpstr>
      <vt:lpstr>Specialty Hospitals,  Rehabilitation Care - 1</vt:lpstr>
      <vt:lpstr>Specialty Hospitals,  Rehabilitation Care - 2</vt:lpstr>
      <vt:lpstr>Psychiatric Hospitals</vt:lpstr>
      <vt:lpstr>Day Hospitals</vt:lpstr>
      <vt:lpstr>Community Mental Health Centers </vt:lpstr>
      <vt:lpstr>Substance Abuse Treatment Centers</vt:lpstr>
      <vt:lpstr>Delivering Health Care, Part 1  Summary – Lecture d</vt:lpstr>
      <vt:lpstr>Delivering Health Care, Part 1 Summary</vt:lpstr>
      <vt:lpstr>Delivering Health Care, Part 1 References – 1 – Lecture d</vt:lpstr>
      <vt:lpstr>Delivering Health Care, Part 1 References – 2 – Lecture d</vt:lpstr>
      <vt:lpstr>Delivering Health Care, Part 1 References – 3 – Lecture d</vt:lpstr>
      <vt:lpstr>Delivering Health Care, Part 1 References – 4 – Lecture d</vt:lpstr>
      <vt:lpstr>Introduction to Health Care and Public Health in the U.S. Delivering Health Care, Part 1 Lecture d</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2d: Introduction to Health Care and Public Health in the U.S. Delivering Health Care, Part 1, Lecture d</dc:title>
  <dc:subject>Delivering Health Care, Part 1, Lecture d</dc:subject>
  <dc:creator>U.S. Department of Health and Human Services, Office of the National Coordinator for Health Information Technology</dc:creator>
  <cp:keywords>Health IT, Health IT Curriculum, Health Care, Introduction to Health Care and Public Health in the U.S., Delivering Health Care</cp:keywords>
  <cp:lastModifiedBy>The Department of Health and Human Services</cp:lastModifiedBy>
  <cp:revision>52</cp:revision>
  <dcterms:created xsi:type="dcterms:W3CDTF">2016-07-06T22:30:29Z</dcterms:created>
  <dcterms:modified xsi:type="dcterms:W3CDTF">2017-05-19T17:26:59Z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ABE3D8D9-0C1A-4624-818C-D6748AC7B0A3</vt:lpwstr>
  </property>
  <property fmtid="{D5CDD505-2E9C-101B-9397-08002B2CF9AE}" pid="3" name="ArticulatePath">
    <vt:lpwstr>Presentation4</vt:lpwstr>
  </property>
  <property fmtid="{D5CDD505-2E9C-101B-9397-08002B2CF9AE}" pid="4" name="Language">
    <vt:lpwstr>English</vt:lpwstr>
  </property>
</Properties>
</file>