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notesSlides/notesSlide27.xml" ContentType="application/vnd.openxmlformats-officedocument.presentationml.notesSlide+xml"/>
  <Override PartName="/ppt/tags/tag30.xml" ContentType="application/vnd.openxmlformats-officedocument.presentationml.tags+xml"/>
  <Override PartName="/ppt/notesSlides/notesSlide28.xml" ContentType="application/vnd.openxmlformats-officedocument.presentationml.notesSlide+xml"/>
  <Override PartName="/ppt/tags/tag31.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286" r:id="rId3"/>
    <p:sldId id="287" r:id="rId4"/>
    <p:sldId id="260" r:id="rId5"/>
    <p:sldId id="261" r:id="rId6"/>
    <p:sldId id="262" r:id="rId7"/>
    <p:sldId id="263" r:id="rId8"/>
    <p:sldId id="264" r:id="rId9"/>
    <p:sldId id="281" r:id="rId10"/>
    <p:sldId id="265" r:id="rId11"/>
    <p:sldId id="282" r:id="rId12"/>
    <p:sldId id="266" r:id="rId13"/>
    <p:sldId id="283" r:id="rId14"/>
    <p:sldId id="267" r:id="rId15"/>
    <p:sldId id="268" r:id="rId16"/>
    <p:sldId id="269" r:id="rId17"/>
    <p:sldId id="284" r:id="rId18"/>
    <p:sldId id="270" r:id="rId19"/>
    <p:sldId id="271" r:id="rId20"/>
    <p:sldId id="272" r:id="rId21"/>
    <p:sldId id="273" r:id="rId22"/>
    <p:sldId id="274" r:id="rId23"/>
    <p:sldId id="275" r:id="rId24"/>
    <p:sldId id="276" r:id="rId25"/>
    <p:sldId id="277" r:id="rId26"/>
    <p:sldId id="289" r:id="rId27"/>
    <p:sldId id="279" r:id="rId28"/>
    <p:sldId id="285" r:id="rId29"/>
    <p:sldId id="280" r:id="rId30"/>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24" autoAdjust="0"/>
    <p:restoredTop sz="70213" autoAdjust="0"/>
  </p:normalViewPr>
  <p:slideViewPr>
    <p:cSldViewPr snapToGrid="0">
      <p:cViewPr varScale="1">
        <p:scale>
          <a:sx n="51" d="100"/>
          <a:sy n="51" d="100"/>
        </p:scale>
        <p:origin x="-1810"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5/16/2017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Welcome to Introduction to Health Care and Public Health in the U.S.: Delivering Health</a:t>
            </a:r>
            <a:r>
              <a:rPr lang="en-US" sz="1000" kern="1200" baseline="0" dirty="0" smtClean="0">
                <a:solidFill>
                  <a:schemeClr val="tx1"/>
                </a:solidFill>
                <a:effectLst/>
                <a:latin typeface="Arial" pitchFamily="34" charset="0"/>
                <a:ea typeface="+mn-ea"/>
                <a:cs typeface="Arial" pitchFamily="34" charset="0"/>
              </a:rPr>
              <a:t> Care, Part 1.</a:t>
            </a:r>
            <a:r>
              <a:rPr lang="en-US" sz="1000" kern="1200" dirty="0" smtClean="0">
                <a:solidFill>
                  <a:schemeClr val="tx1"/>
                </a:solidFill>
                <a:effectLst/>
                <a:latin typeface="Arial" pitchFamily="34" charset="0"/>
                <a:ea typeface="+mn-ea"/>
                <a:cs typeface="Arial" pitchFamily="34" charset="0"/>
              </a:rPr>
              <a:t> This is lecture a.</a:t>
            </a:r>
          </a:p>
          <a:p>
            <a:r>
              <a:rPr lang="en-US" sz="1000" kern="1200" dirty="0" smtClean="0">
                <a:solidFill>
                  <a:schemeClr val="tx1"/>
                </a:solidFill>
                <a:effectLst/>
                <a:latin typeface="Arial" pitchFamily="34" charset="0"/>
                <a:ea typeface="+mn-ea"/>
                <a:cs typeface="Arial" pitchFamily="34" charset="0"/>
              </a:rPr>
              <a:t>The component, Introduction to Health Care and Public Health in the U.S., is a survey of how health care and public health are organized and how services are delivered in the U.S. It covers public policy, relevant organizations and their interrelationships, professional roles, legal and regulatory issues, and payment systems. It also addresses health reform initiatives in the U.S.</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716322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Agency for Toxic Substances and Disease Registry, or </a:t>
            </a:r>
            <a:r>
              <a:rPr lang="en-US" altLang="en-US" dirty="0" err="1" smtClean="0">
                <a:ea typeface="ＭＳ Ｐゴシック" panose="020B0600070205080204" pitchFamily="34" charset="-128"/>
              </a:rPr>
              <a:t>ATSDR</a:t>
            </a:r>
            <a:r>
              <a:rPr lang="en-US" altLang="en-US" dirty="0" smtClean="0">
                <a:ea typeface="ＭＳ Ｐゴシック" panose="020B0600070205080204" pitchFamily="34" charset="-128"/>
              </a:rPr>
              <a:t>, works to prevent illness and disease due to toxic or hazardous substances. Among the most common toxic substances are arsenic, asbestos, lead, and mercury. Toxic substances may be found in the environment, in specific areas such as waste sites, or due to sudden disasters. People may be at risk from merely breathing, or from contact with water, food, soil or through</a:t>
            </a:r>
            <a:r>
              <a:rPr lang="en-US" altLang="en-US" baseline="0" dirty="0" smtClean="0">
                <a:ea typeface="ＭＳ Ｐゴシック" panose="020B0600070205080204" pitchFamily="34" charset="-128"/>
              </a:rPr>
              <a:t> an open sore like a cut</a:t>
            </a:r>
            <a:r>
              <a:rPr lang="en-US" altLang="en-US" dirty="0" smtClean="0">
                <a:ea typeface="ＭＳ Ｐゴシック" panose="020B0600070205080204" pitchFamily="34" charset="-128"/>
              </a:rPr>
              <a:t>.</a:t>
            </a:r>
          </a:p>
          <a:p>
            <a:endParaRPr lang="en-US" altLang="en-US" dirty="0" smtClean="0">
              <a:ea typeface="ＭＳ Ｐゴシック" panose="020B0600070205080204"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A1A502E7-48D9-4A37-80E8-0C5DE43C8B1A}" type="slidenum">
              <a:rPr lang="en-US" altLang="en-US"/>
              <a:pPr eaLnBrk="1" hangingPunct="1">
                <a:spcBef>
                  <a:spcPct val="0"/>
                </a:spcBef>
              </a:pPr>
              <a:t>10</a:t>
            </a:fld>
            <a:endParaRPr lang="en-US" altLang="en-US" dirty="0"/>
          </a:p>
        </p:txBody>
      </p:sp>
    </p:spTree>
    <p:extLst>
      <p:ext uri="{BB962C8B-B14F-4D97-AF65-F5344CB8AC3E}">
        <p14:creationId xmlns:p14="http://schemas.microsoft.com/office/powerpoint/2010/main" val="4646208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ATSDR identifies potential exposures, quantifies the risk, and makes recommendations for protecting communities. It ensures emergency preparedness for natural or man-made disasters, and it educates health care providers on topics such as toxicology, environmental medicine, and acute chemical exposures. It also issues public health advisories about hazardous materials or physical hazards such as unsafe buildings or abandoned mine shafts.</a:t>
            </a:r>
          </a:p>
          <a:p>
            <a:r>
              <a:rPr lang="en-US" altLang="en-US" dirty="0" smtClean="0">
                <a:ea typeface="ＭＳ Ｐゴシック" panose="020B0600070205080204" pitchFamily="34" charset="-128"/>
              </a:rPr>
              <a:t>To give an example, the ATSDR partnered with other government agencies after the terrorist attacks in New York City on September 11, 2001. It provided information about toxin levels and answered questions from residents, first responders, and the media. </a:t>
            </a:r>
          </a:p>
          <a:p>
            <a:endParaRPr lang="en-US" altLang="en-US" dirty="0" smtClean="0">
              <a:ea typeface="ＭＳ Ｐゴシック" panose="020B0600070205080204" pitchFamily="34" charset="-128"/>
            </a:endParaRP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A1A502E7-48D9-4A37-80E8-0C5DE43C8B1A}" type="slidenum">
              <a:rPr lang="en-US" altLang="en-US"/>
              <a:pPr eaLnBrk="1" hangingPunct="1">
                <a:spcBef>
                  <a:spcPct val="0"/>
                </a:spcBef>
              </a:pPr>
              <a:t>11</a:t>
            </a:fld>
            <a:endParaRPr lang="en-US" altLang="en-US" dirty="0"/>
          </a:p>
        </p:txBody>
      </p:sp>
    </p:spTree>
    <p:extLst>
      <p:ext uri="{BB962C8B-B14F-4D97-AF65-F5344CB8AC3E}">
        <p14:creationId xmlns:p14="http://schemas.microsoft.com/office/powerpoint/2010/main" val="3242126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sz="1000" dirty="0" smtClean="0">
                <a:ea typeface="ＭＳ Ｐゴシック" panose="020B0600070205080204" pitchFamily="34" charset="-128"/>
              </a:rPr>
              <a:t>The Centers for Disease Control and Prevention, or CDC, is responsible for public health. The CDC’s mission is to </a:t>
            </a:r>
            <a:r>
              <a:rPr lang="en-US" altLang="en-US" sz="1000" dirty="0" smtClean="0">
                <a:ea typeface="Arial" panose="020B0604020202020204" pitchFamily="34" charset="0"/>
              </a:rPr>
              <a:t>protect America from health, safety, and security threats, both foreign and in the U.S</a:t>
            </a:r>
            <a:r>
              <a:rPr lang="en-US" altLang="en-US" sz="1000" dirty="0" smtClean="0">
                <a:ea typeface="ＭＳ Ｐゴシック" panose="020B0600070205080204" pitchFamily="34" charset="-128"/>
              </a:rPr>
              <a:t>. Major activities include health promotion, disease prevention, reduction of injury and disability, and public preparedness for emerging health threats. The CDC accomplishes these goals through numerous centers, institutes, and offices. Just a few examples are the Center for Global Health, the National Institute for Occupational Safety and Health, the Office of Infectious Disease, and the National Center on Birth Defects and Developmental Disabilities.</a:t>
            </a:r>
          </a:p>
          <a:p>
            <a:endParaRPr lang="en-US" altLang="en-US" dirty="0" smtClean="0">
              <a:ea typeface="ＭＳ Ｐゴシック" panose="020B0600070205080204" pitchFamily="34" charset="-128"/>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665470BA-1E9A-48A6-B785-733DE081ADAB}" type="slidenum">
              <a:rPr lang="en-US" altLang="en-US"/>
              <a:pPr eaLnBrk="1" hangingPunct="1">
                <a:spcBef>
                  <a:spcPct val="0"/>
                </a:spcBef>
              </a:pPr>
              <a:t>12</a:t>
            </a:fld>
            <a:endParaRPr lang="en-US" altLang="en-US" dirty="0"/>
          </a:p>
        </p:txBody>
      </p:sp>
    </p:spTree>
    <p:extLst>
      <p:ext uri="{BB962C8B-B14F-4D97-AF65-F5344CB8AC3E}">
        <p14:creationId xmlns:p14="http://schemas.microsoft.com/office/powerpoint/2010/main" val="2959918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CDC works with its partners, both national and international, to monitor current health and to investigate emerging threats to health, for example swine flu. It also enacts prevention strategies and public health policies, and advocates for healthy behaviors. The CDC monitors new threats to the U.S. public, such as infectious diseases that originate in other countries, like the Zika virus. Finally, the CDC offers a wealth of publications on health care topics, some written for health care providers and some written for the public.</a:t>
            </a:r>
          </a:p>
          <a:p>
            <a:endParaRPr lang="en-US" altLang="en-US" dirty="0" smtClean="0">
              <a:ea typeface="ＭＳ Ｐゴシック" panose="020B0600070205080204" pitchFamily="34" charset="-128"/>
            </a:endParaRP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665470BA-1E9A-48A6-B785-733DE081ADAB}" type="slidenum">
              <a:rPr lang="en-US" altLang="en-US"/>
              <a:pPr eaLnBrk="1" hangingPunct="1">
                <a:spcBef>
                  <a:spcPct val="0"/>
                </a:spcBef>
              </a:pPr>
              <a:t>13</a:t>
            </a:fld>
            <a:endParaRPr lang="en-US" altLang="en-US" dirty="0"/>
          </a:p>
        </p:txBody>
      </p:sp>
    </p:spTree>
    <p:extLst>
      <p:ext uri="{BB962C8B-B14F-4D97-AF65-F5344CB8AC3E}">
        <p14:creationId xmlns:p14="http://schemas.microsoft.com/office/powerpoint/2010/main" val="1762057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Centers for Medicare and Medicaid Services, or CMS, provides health care insurance for one in every four Americans. In fact, Medicare is the largest health insurer in the U.S., processing more than one billion claims every year. </a:t>
            </a:r>
          </a:p>
          <a:p>
            <a:r>
              <a:rPr lang="en-US" altLang="en-US" dirty="0" smtClean="0">
                <a:ea typeface="ＭＳ Ｐゴシック" panose="020B0600070205080204" pitchFamily="34" charset="-128"/>
              </a:rPr>
              <a:t>Medicare is for people aged 65 and older, along with younger people who have certain disabilities. </a:t>
            </a:r>
          </a:p>
          <a:p>
            <a:r>
              <a:rPr lang="en-US" altLang="en-US" dirty="0" smtClean="0">
                <a:ea typeface="ＭＳ Ｐゴシック" panose="020B0600070205080204" pitchFamily="34" charset="-128"/>
              </a:rPr>
              <a:t>Medicare insurance is divided into four parts: </a:t>
            </a:r>
          </a:p>
          <a:p>
            <a:pPr marL="171450" indent="-171450">
              <a:buFont typeface="Arial" panose="020B0604020202020204" pitchFamily="34" charset="0"/>
              <a:buChar char="•"/>
            </a:pPr>
            <a:r>
              <a:rPr lang="en-US" altLang="en-US" dirty="0" smtClean="0">
                <a:ea typeface="ＭＳ Ｐゴシック" panose="020B0600070205080204" pitchFamily="34" charset="-128"/>
              </a:rPr>
              <a:t>Part A, which is hospital insurance; </a:t>
            </a:r>
          </a:p>
          <a:p>
            <a:pPr marL="171450" indent="-171450">
              <a:buFont typeface="Arial" panose="020B0604020202020204" pitchFamily="34" charset="0"/>
              <a:buChar char="•"/>
            </a:pPr>
            <a:r>
              <a:rPr lang="en-US" altLang="en-US" dirty="0" smtClean="0">
                <a:ea typeface="ＭＳ Ｐゴシック" panose="020B0600070205080204" pitchFamily="34" charset="-128"/>
              </a:rPr>
              <a:t>Part B, which is medical insurance; </a:t>
            </a:r>
          </a:p>
          <a:p>
            <a:pPr marL="171450" indent="-171450">
              <a:buFont typeface="Arial" panose="020B0604020202020204" pitchFamily="34" charset="0"/>
              <a:buChar char="•"/>
            </a:pPr>
            <a:r>
              <a:rPr lang="en-US" altLang="en-US" dirty="0" smtClean="0">
                <a:ea typeface="ＭＳ Ｐゴシック" panose="020B0600070205080204" pitchFamily="34" charset="-128"/>
              </a:rPr>
              <a:t>Part C, or Medicare Advantage, which allows the use of private companies approved by Medicare, or provider organizations; and </a:t>
            </a:r>
          </a:p>
          <a:p>
            <a:pPr marL="171450" indent="-171450">
              <a:buFont typeface="Arial" panose="020B0604020202020204" pitchFamily="34" charset="0"/>
              <a:buChar char="•"/>
            </a:pPr>
            <a:r>
              <a:rPr lang="en-US" altLang="en-US" dirty="0" smtClean="0">
                <a:ea typeface="ＭＳ Ｐゴシック" panose="020B0600070205080204" pitchFamily="34" charset="-128"/>
              </a:rPr>
              <a:t>Part D, which is prescription drug coverage. The insured person may pay monthly premiums depending on the plan selected.</a:t>
            </a:r>
          </a:p>
          <a:p>
            <a:r>
              <a:rPr lang="en-US" altLang="en-US" dirty="0" smtClean="0">
                <a:ea typeface="ＭＳ Ｐゴシック" panose="020B0600070205080204" pitchFamily="34" charset="-128"/>
              </a:rPr>
              <a:t>Medicaid is a health insurance program targeted at low-income individuals and families who meet specific requirements. The eligibility rules and the services provided vary by state. Medicaid reimburses the medical provider directly, although some states require the patient to contribute a small co-payment.</a:t>
            </a:r>
          </a:p>
          <a:p>
            <a:r>
              <a:rPr lang="en-US" altLang="en-US" dirty="0" smtClean="0">
                <a:ea typeface="ＭＳ Ｐゴシック" panose="020B0600070205080204" pitchFamily="34" charset="-128"/>
              </a:rPr>
              <a:t>Another division of CMS is the Children’s Health Insurance Program, or CHIP. It serves uninsured children and pregnant women who do not qualify for Medicaid but cannot afford private health care insurance.</a:t>
            </a:r>
          </a:p>
          <a:p>
            <a:endParaRPr lang="en-US" altLang="en-US" dirty="0" smtClean="0">
              <a:ea typeface="ＭＳ Ｐゴシック" panose="020B0600070205080204" pitchFamily="34" charset="-128"/>
            </a:endParaRP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B4EB0A33-21C3-4651-9D86-CF92ABE9A457}" type="slidenum">
              <a:rPr lang="en-US" altLang="en-US"/>
              <a:pPr eaLnBrk="1" hangingPunct="1">
                <a:spcBef>
                  <a:spcPct val="0"/>
                </a:spcBef>
              </a:pPr>
              <a:t>14</a:t>
            </a:fld>
            <a:endParaRPr lang="en-US" altLang="en-US" dirty="0"/>
          </a:p>
        </p:txBody>
      </p:sp>
    </p:spTree>
    <p:extLst>
      <p:ext uri="{BB962C8B-B14F-4D97-AF65-F5344CB8AC3E}">
        <p14:creationId xmlns:p14="http://schemas.microsoft.com/office/powerpoint/2010/main" val="17595014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It is well known that the Food and Drug Administration, or FDA, protects the public by ensuring the safety and effectiveness of foods and drugs. The FDA also regulates medical devices, animal drugs, cosmetics, products that emit radiation, and other toxic substances. The FDA evaluates and approves new drugs and</a:t>
            </a:r>
            <a:r>
              <a:rPr lang="en-US" altLang="en-US" baseline="0" dirty="0" smtClean="0">
                <a:ea typeface="ＭＳ Ｐゴシック" panose="020B0600070205080204" pitchFamily="34" charset="-128"/>
              </a:rPr>
              <a:t> r</a:t>
            </a:r>
            <a:r>
              <a:rPr lang="en-US" altLang="en-US" dirty="0" smtClean="0">
                <a:ea typeface="ＭＳ Ｐゴシック" panose="020B0600070205080204" pitchFamily="34" charset="-128"/>
              </a:rPr>
              <a:t>egulates the manufacture and marketing of tobacco products. The FDA is organized into eight centers, with oversight by a Commissioner.</a:t>
            </a:r>
          </a:p>
          <a:p>
            <a:endParaRPr lang="en-US" altLang="en-US" dirty="0" smtClean="0">
              <a:ea typeface="ＭＳ Ｐゴシック" panose="020B0600070205080204" pitchFamily="34" charset="-128"/>
            </a:endParaRP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9070B551-9679-4CFD-809D-0E520F36A627}" type="slidenum">
              <a:rPr lang="en-US" altLang="en-US"/>
              <a:pPr eaLnBrk="1" hangingPunct="1">
                <a:spcBef>
                  <a:spcPct val="0"/>
                </a:spcBef>
              </a:pPr>
              <a:t>15</a:t>
            </a:fld>
            <a:endParaRPr lang="en-US" altLang="en-US" dirty="0"/>
          </a:p>
        </p:txBody>
      </p:sp>
    </p:spTree>
    <p:extLst>
      <p:ext uri="{BB962C8B-B14F-4D97-AF65-F5344CB8AC3E}">
        <p14:creationId xmlns:p14="http://schemas.microsoft.com/office/powerpoint/2010/main" val="21035932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Health Resources and Services Administration, or </a:t>
            </a:r>
            <a:r>
              <a:rPr lang="en-US" altLang="en-US" dirty="0" err="1" smtClean="0">
                <a:ea typeface="ＭＳ Ｐゴシック" panose="020B0600070205080204" pitchFamily="34" charset="-128"/>
              </a:rPr>
              <a:t>HRSA</a:t>
            </a:r>
            <a:r>
              <a:rPr lang="en-US" altLang="en-US" dirty="0" smtClean="0">
                <a:ea typeface="ＭＳ Ｐゴシック" panose="020B0600070205080204" pitchFamily="34" charset="-128"/>
              </a:rPr>
              <a:t>, works to improve access to health care for individuals who are disadvantaged because of low income, lack of insurance, medical problems, or social isolation. With its six bureaus and thirteen offices, </a:t>
            </a:r>
            <a:r>
              <a:rPr lang="en-US" altLang="en-US" dirty="0" err="1" smtClean="0">
                <a:ea typeface="ＭＳ Ｐゴシック" panose="020B0600070205080204" pitchFamily="34" charset="-128"/>
              </a:rPr>
              <a:t>HRSA</a:t>
            </a:r>
            <a:r>
              <a:rPr lang="en-US" altLang="en-US" dirty="0" smtClean="0">
                <a:ea typeface="ＭＳ Ｐゴシック" panose="020B0600070205080204" pitchFamily="34" charset="-128"/>
              </a:rPr>
              <a:t> provides leadership and funding for health care providers who treat uninsured patients, those with HIV/AIDS, pregnant women, special-needs children, rural residents, and others.</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A4B0B46-2FFD-465D-A294-462C30383D6E}" type="slidenum">
              <a:rPr lang="en-US" altLang="en-US"/>
              <a:pPr eaLnBrk="1" hangingPunct="1">
                <a:spcBef>
                  <a:spcPct val="0"/>
                </a:spcBef>
              </a:pPr>
              <a:t>16</a:t>
            </a:fld>
            <a:endParaRPr lang="en-US" altLang="en-US" dirty="0"/>
          </a:p>
        </p:txBody>
      </p:sp>
    </p:spTree>
    <p:extLst>
      <p:ext uri="{BB962C8B-B14F-4D97-AF65-F5344CB8AC3E}">
        <p14:creationId xmlns:p14="http://schemas.microsoft.com/office/powerpoint/2010/main" val="3842494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In addition to improving access to health care, </a:t>
            </a:r>
            <a:r>
              <a:rPr lang="en-US" altLang="en-US" dirty="0" err="1" smtClean="0">
                <a:ea typeface="ＭＳ Ｐゴシック" panose="020B0600070205080204" pitchFamily="34" charset="-128"/>
              </a:rPr>
              <a:t>HRSA</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monitors national organ, blood, and bone marrow donations; supports programs to combat bioterrorism; compensates patients who sustain severe vaccination reactions; and maintains databases to prevent medical malpractice and fraud. </a:t>
            </a:r>
          </a:p>
          <a:p>
            <a:endParaRPr lang="en-US" altLang="en-US" dirty="0" smtClean="0">
              <a:ea typeface="ＭＳ Ｐゴシック" panose="020B0600070205080204" pitchFamily="34" charset="-128"/>
            </a:endParaRP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A4B0B46-2FFD-465D-A294-462C30383D6E}" type="slidenum">
              <a:rPr lang="en-US" altLang="en-US"/>
              <a:pPr eaLnBrk="1" hangingPunct="1">
                <a:spcBef>
                  <a:spcPct val="0"/>
                </a:spcBef>
              </a:pPr>
              <a:t>17</a:t>
            </a:fld>
            <a:endParaRPr lang="en-US" altLang="en-US" dirty="0"/>
          </a:p>
        </p:txBody>
      </p:sp>
    </p:spTree>
    <p:extLst>
      <p:ext uri="{BB962C8B-B14F-4D97-AF65-F5344CB8AC3E}">
        <p14:creationId xmlns:p14="http://schemas.microsoft.com/office/powerpoint/2010/main" val="33305377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As seen in the previous slides, many HHS agencies target</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needy, underserved, or rural populations. The Indian Health Service, or </a:t>
            </a:r>
            <a:r>
              <a:rPr lang="en-US" altLang="en-US" dirty="0" err="1" smtClean="0">
                <a:ea typeface="ＭＳ Ｐゴシック" panose="020B0600070205080204" pitchFamily="34" charset="-128"/>
              </a:rPr>
              <a:t>IHS</a:t>
            </a:r>
            <a:r>
              <a:rPr lang="en-US" altLang="en-US" dirty="0" smtClean="0">
                <a:ea typeface="ＭＳ Ｐゴシック" panose="020B0600070205080204" pitchFamily="34" charset="-128"/>
              </a:rPr>
              <a:t>, is the federal agency that serves American Indians and Alaska Natives. Its mission is to improve the physical, psychological, and spiritual health of these groups by ensuring access to public health services. Health care for these groups must be delivered in a culturally sensitive manner that recognizes the sovereign rights of tribes. In fact, the U.S. has 567</a:t>
            </a:r>
            <a:r>
              <a:rPr lang="en-US" dirty="0" smtClean="0">
                <a:effectLst/>
              </a:rPr>
              <a:t> </a:t>
            </a:r>
            <a:r>
              <a:rPr lang="en-US" altLang="en-US" dirty="0" smtClean="0">
                <a:ea typeface="ＭＳ Ｐゴシック" panose="020B0600070205080204" pitchFamily="34" charset="-128"/>
              </a:rPr>
              <a:t>federally-recognized tribes in thirty-five states, totaling about two million individuals, who mainly reside on reservations, or in rural areas.</a:t>
            </a:r>
          </a:p>
          <a:p>
            <a:r>
              <a:rPr lang="en-US" altLang="en-US" dirty="0" smtClean="0">
                <a:ea typeface="ＭＳ Ｐゴシック" panose="020B0600070205080204" pitchFamily="34" charset="-128"/>
              </a:rPr>
              <a:t>Unfortunately, Native populations have poorer health than other Americans. Their life expectancy is a full five years shorter. For American Indians and Alaska Natives born today, their life expectancy is 4.4 years less than the U.S. ‘all races’ population. Sometimes these problems are due to poor education, poverty, discrimination, and cultural misunderstandings. The IHS seeks to address these problems, as well as health disparities.</a:t>
            </a:r>
          </a:p>
          <a:p>
            <a:endParaRPr lang="en-US" altLang="en-US" dirty="0" smtClean="0">
              <a:ea typeface="ＭＳ Ｐゴシック" panose="020B0600070205080204" pitchFamily="34" charset="-128"/>
            </a:endParaRP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7CE7A0A3-F71E-48B6-A912-B1040AE10119}" type="slidenum">
              <a:rPr lang="en-US" altLang="en-US"/>
              <a:pPr eaLnBrk="1" hangingPunct="1">
                <a:spcBef>
                  <a:spcPct val="0"/>
                </a:spcBef>
              </a:pPr>
              <a:t>18</a:t>
            </a:fld>
            <a:endParaRPr lang="en-US" altLang="en-US" dirty="0"/>
          </a:p>
        </p:txBody>
      </p:sp>
    </p:spTree>
    <p:extLst>
      <p:ext uri="{BB962C8B-B14F-4D97-AF65-F5344CB8AC3E}">
        <p14:creationId xmlns:p14="http://schemas.microsoft.com/office/powerpoint/2010/main" val="3110927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medical research arm of the HHS is the National Institutes of Health, or NIH. This is the largest source of medical research funding in the world, promoting scientific discoveries in every U.S. state and abroad. Research is conducted at universities or research centers, and at NIH laboratories on its own campus. </a:t>
            </a:r>
          </a:p>
          <a:p>
            <a:r>
              <a:rPr lang="en-US" altLang="en-US" dirty="0" smtClean="0">
                <a:ea typeface="ＭＳ Ｐゴシック" panose="020B0600070205080204" pitchFamily="34" charset="-128"/>
              </a:rPr>
              <a:t>The NIH is organized into twenty-seven institutes and centers, many of which focus on diseases or body systems. Some well-known examples are the National Cancer Institute, the National Institute of Mental Health, and the National Institute of Diabetes and Digestive and Kidney Diseases. Other institutes and centers focus on specific patient groups, such as children and the elderly, for example through the National Institute on Aging. Still other departments focus on specific research issues. </a:t>
            </a:r>
          </a:p>
          <a:p>
            <a:endParaRPr lang="en-US" altLang="en-US" dirty="0" smtClean="0">
              <a:ea typeface="ＭＳ Ｐゴシック" panose="020B0600070205080204" pitchFamily="34" charset="-128"/>
            </a:endParaRP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38729D7E-7F79-400F-8C49-EA1341BDD1C2}" type="slidenum">
              <a:rPr lang="en-US" altLang="en-US"/>
              <a:pPr eaLnBrk="1" hangingPunct="1">
                <a:spcBef>
                  <a:spcPct val="0"/>
                </a:spcBef>
              </a:pPr>
              <a:t>19</a:t>
            </a:fld>
            <a:endParaRPr lang="en-US" altLang="en-US" dirty="0"/>
          </a:p>
        </p:txBody>
      </p:sp>
    </p:spTree>
    <p:extLst>
      <p:ext uri="{BB962C8B-B14F-4D97-AF65-F5344CB8AC3E}">
        <p14:creationId xmlns:p14="http://schemas.microsoft.com/office/powerpoint/2010/main" val="368459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The learning</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objectives for </a:t>
            </a:r>
            <a:r>
              <a:rPr lang="en-US" altLang="en-US" b="0" i="0" dirty="0" smtClean="0">
                <a:ea typeface="ＭＳ Ｐゴシック" panose="020B0600070205080204" pitchFamily="34" charset="-128"/>
              </a:rPr>
              <a:t>Delivering Health Care, Part 1</a:t>
            </a:r>
            <a:r>
              <a:rPr lang="en-US" altLang="en-US" b="1" i="1" dirty="0" smtClean="0">
                <a:ea typeface="ＭＳ Ｐゴシック" panose="020B0600070205080204" pitchFamily="34" charset="-128"/>
              </a:rPr>
              <a:t> </a:t>
            </a:r>
            <a:r>
              <a:rPr lang="en-US" altLang="en-US" dirty="0" smtClean="0">
                <a:ea typeface="ＭＳ Ｐゴシック" panose="020B0600070205080204" pitchFamily="34" charset="-128"/>
              </a:rPr>
              <a:t>are to:</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organization of health care at the federal, state, and local levels</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organization of the VA system and Military Health System</a:t>
            </a:r>
          </a:p>
          <a:p>
            <a:pPr marL="171450" indent="-171450">
              <a:buFont typeface="Arial" panose="020B0604020202020204" pitchFamily="34" charset="0"/>
              <a:buChar char="•"/>
            </a:pPr>
            <a:r>
              <a:rPr lang="en-US" altLang="en-US" dirty="0" smtClean="0">
                <a:ea typeface="ＭＳ Ｐゴシック" panose="020B0600070205080204" pitchFamily="34" charset="-128"/>
              </a:rPr>
              <a:t>Describe the structure and function of hospital clinical and administrative units</a:t>
            </a:r>
          </a:p>
          <a:p>
            <a:pPr marL="171450" indent="-171450">
              <a:buFont typeface="Arial" panose="020B0604020202020204" pitchFamily="34" charset="0"/>
              <a:buChar char="•"/>
            </a:pPr>
            <a:r>
              <a:rPr lang="en-US" altLang="en-US" dirty="0" smtClean="0">
                <a:ea typeface="ＭＳ Ｐゴシック" panose="020B0600070205080204" pitchFamily="34" charset="-128"/>
              </a:rPr>
              <a:t>And,</a:t>
            </a:r>
            <a:r>
              <a:rPr lang="en-US" altLang="en-US" baseline="0" dirty="0" smtClean="0">
                <a:ea typeface="ＭＳ Ｐゴシック" panose="020B0600070205080204" pitchFamily="34" charset="-128"/>
              </a:rPr>
              <a:t> d</a:t>
            </a:r>
            <a:r>
              <a:rPr lang="en-US" altLang="en-US" dirty="0" smtClean="0">
                <a:ea typeface="ＭＳ Ｐゴシック" panose="020B0600070205080204" pitchFamily="34" charset="-128"/>
              </a:rPr>
              <a:t>escribe different types of long-term care facilities, with an emphasis on their function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dirty="0"/>
          </a:p>
        </p:txBody>
      </p:sp>
    </p:spTree>
    <p:extLst>
      <p:ext uri="{BB962C8B-B14F-4D97-AF65-F5344CB8AC3E}">
        <p14:creationId xmlns:p14="http://schemas.microsoft.com/office/powerpoint/2010/main" val="4158221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Every society needs to be policed. The Office of the Inspector General, or OIG, works to protect the integrity of HHS programs. It performs nationwide audits and investigations, and it reports any abuses, fraud, or waste to the Office of the Secretary and to Congress. They also recommend corrections.</a:t>
            </a:r>
          </a:p>
          <a:p>
            <a:r>
              <a:rPr lang="en-US" altLang="en-US" dirty="0" smtClean="0">
                <a:ea typeface="ＭＳ Ｐゴシック" panose="020B0600070205080204" pitchFamily="34" charset="-128"/>
              </a:rPr>
              <a:t>An important part of the OIG’s work is its ongoing efforts to stop Medicare and Medicaid fraud. It even posts an online list of “Most-Wanted Health Care Fugitives.” The list includes the names and photos of individuals who received millions of dollars in false Medicaid and Medicare claims, then escaped prosecution. Both health care providers and the public are encouraged to help the OIG identify fraud and abuse.</a:t>
            </a:r>
          </a:p>
          <a:p>
            <a:endParaRPr lang="en-US" altLang="en-US" dirty="0" smtClean="0">
              <a:ea typeface="ＭＳ Ｐゴシック" panose="020B0600070205080204" pitchFamily="34" charset="-128"/>
            </a:endParaRP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65DE8CDB-E3E7-4099-9903-C3F4053B2B1C}" type="slidenum">
              <a:rPr lang="en-US" altLang="en-US"/>
              <a:pPr eaLnBrk="1" hangingPunct="1">
                <a:spcBef>
                  <a:spcPct val="0"/>
                </a:spcBef>
              </a:pPr>
              <a:t>20</a:t>
            </a:fld>
            <a:endParaRPr lang="en-US" altLang="en-US" dirty="0"/>
          </a:p>
        </p:txBody>
      </p:sp>
    </p:spTree>
    <p:extLst>
      <p:ext uri="{BB962C8B-B14F-4D97-AF65-F5344CB8AC3E}">
        <p14:creationId xmlns:p14="http://schemas.microsoft.com/office/powerpoint/2010/main" val="3029596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Substance Abuse and Mental Health Services Administration, or SAMHSA, works to improve the health of people with mental illness and those who abuse alcohol, tobacco, or illegal drugs. The agency provides funding for special programs and disseminates information on behavioral health issues. The rationale is that prevention and treatment reduce health care costs and social costs for individuals, families, and communities. </a:t>
            </a:r>
          </a:p>
          <a:p>
            <a:r>
              <a:rPr lang="en-US" altLang="en-US" smtClean="0">
                <a:ea typeface="ＭＳ Ｐゴシック" panose="020B0600070205080204" pitchFamily="34" charset="-128"/>
              </a:rPr>
              <a:t>SAMHSA’s projects </a:t>
            </a:r>
            <a:r>
              <a:rPr lang="en-US" altLang="en-US" dirty="0" smtClean="0">
                <a:ea typeface="ＭＳ Ｐゴシック" panose="020B0600070205080204" pitchFamily="34" charset="-128"/>
              </a:rPr>
              <a:t>are spelled out in six strategic initiatives</a:t>
            </a:r>
          </a:p>
          <a:p>
            <a:pPr marL="171450" lvl="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Prevent substance abuse and mental illness</a:t>
            </a:r>
            <a:endParaRPr lang="en-US" sz="11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Integrate health systems to ensure that behavioral health care services are accessible and connected to the broader health care system</a:t>
            </a:r>
            <a:endParaRPr lang="en-US" sz="11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Establish a trauma-informed approach in health, behavioral health, human services, and related systems</a:t>
            </a:r>
            <a:endParaRPr lang="en-US" sz="11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Provide mental and substance use disorder recovery support</a:t>
            </a:r>
            <a:endParaRPr lang="en-US" sz="1100" kern="1200" dirty="0" smtClean="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sz="1000" kern="1200" dirty="0" smtClean="0">
                <a:solidFill>
                  <a:schemeClr val="tx1"/>
                </a:solidFill>
                <a:effectLst/>
                <a:latin typeface="Arial" pitchFamily="34" charset="0"/>
                <a:ea typeface="+mn-ea"/>
                <a:cs typeface="Arial" pitchFamily="34" charset="0"/>
              </a:rPr>
              <a:t>Promote health information technology and electronic medical records</a:t>
            </a:r>
            <a:endParaRPr lang="en-US" sz="1100" kern="1200" dirty="0" smtClean="0">
              <a:solidFill>
                <a:schemeClr val="tx1"/>
              </a:solidFill>
              <a:effectLst/>
              <a:latin typeface="Arial" pitchFamily="34" charset="0"/>
              <a:ea typeface="+mn-ea"/>
              <a:cs typeface="Arial" pitchFamily="34" charset="0"/>
            </a:endParaRPr>
          </a:p>
          <a:p>
            <a:pPr marL="171450" indent="-171450">
              <a:buFont typeface="Arial" panose="020B0604020202020204" pitchFamily="34" charset="0"/>
              <a:buChar char="•"/>
            </a:pPr>
            <a:r>
              <a:rPr lang="en-US" altLang="en-US" dirty="0" smtClean="0">
                <a:ea typeface="ＭＳ Ｐゴシック" panose="020B0600070205080204" pitchFamily="34" charset="-128"/>
              </a:rPr>
              <a:t>Promote cultura</a:t>
            </a:r>
            <a:r>
              <a:rPr lang="en-US" altLang="en-US" baseline="0" dirty="0" smtClean="0">
                <a:ea typeface="ＭＳ Ｐゴシック" panose="020B0600070205080204" pitchFamily="34" charset="-128"/>
              </a:rPr>
              <a:t>l awareness in health care practitioners</a:t>
            </a:r>
            <a:endParaRPr lang="en-US" altLang="en-US" dirty="0" smtClean="0">
              <a:ea typeface="ＭＳ Ｐゴシック" panose="020B0600070205080204" pitchFamily="34" charset="-128"/>
            </a:endParaRP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0A4773DF-09AB-4488-884E-D4B9DC6A2124}" type="slidenum">
              <a:rPr lang="en-US" altLang="en-US"/>
              <a:pPr eaLnBrk="1" hangingPunct="1">
                <a:spcBef>
                  <a:spcPct val="0"/>
                </a:spcBef>
              </a:pPr>
              <a:t>21</a:t>
            </a:fld>
            <a:endParaRPr lang="en-US" altLang="en-US" dirty="0"/>
          </a:p>
        </p:txBody>
      </p:sp>
    </p:spTree>
    <p:extLst>
      <p:ext uri="{BB962C8B-B14F-4D97-AF65-F5344CB8AC3E}">
        <p14:creationId xmlns:p14="http://schemas.microsoft.com/office/powerpoint/2010/main" val="3257614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With so much going on at the federal level, what is the role of individual states in providing health care? All states have a department of health, although organizational structures vary. State health departments manage disease prevention and treatment, health promotion, and public health services for special groups, such as racial</a:t>
            </a:r>
            <a:r>
              <a:rPr lang="en-US" altLang="en-US" baseline="0" dirty="0" smtClean="0">
                <a:ea typeface="ＭＳ Ｐゴシック" panose="020B0600070205080204" pitchFamily="34" charset="-128"/>
              </a:rPr>
              <a:t> and </a:t>
            </a:r>
            <a:r>
              <a:rPr lang="en-US" altLang="en-US" dirty="0" smtClean="0">
                <a:ea typeface="ＭＳ Ｐゴシック" panose="020B0600070205080204" pitchFamily="34" charset="-128"/>
              </a:rPr>
              <a:t>ethnic minorities, families, and senior citizens. State and local governments also partner with the HHS to provide these services through state or county agencies or private companies. </a:t>
            </a:r>
          </a:p>
          <a:p>
            <a:r>
              <a:rPr lang="en-US" altLang="en-US" dirty="0" smtClean="0">
                <a:ea typeface="ＭＳ Ｐゴシック" panose="020B0600070205080204" pitchFamily="34" charset="-128"/>
              </a:rPr>
              <a:t>Recognizing the disparities in the U.S. health care system, the National Academy for State Health Policy works with states to improve health care access and quality. The Academy encourages states to collaborate with the federal government and private companies, and to share information with other states. Currently, the Agency is working with states as they implement payment reform initiatives related to the Affordable Care Act, the most recent federal health care reform law. </a:t>
            </a:r>
          </a:p>
          <a:p>
            <a:endParaRPr lang="en-US" altLang="en-US" dirty="0" smtClean="0">
              <a:ea typeface="ＭＳ Ｐゴシック" panose="020B0600070205080204"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E3A1EF19-4D9D-46CA-87C5-1472272E4CC4}" type="slidenum">
              <a:rPr lang="en-US" altLang="en-US"/>
              <a:pPr eaLnBrk="1" hangingPunct="1">
                <a:spcBef>
                  <a:spcPct val="0"/>
                </a:spcBef>
              </a:pPr>
              <a:t>22</a:t>
            </a:fld>
            <a:endParaRPr lang="en-US" altLang="en-US" dirty="0"/>
          </a:p>
        </p:txBody>
      </p:sp>
    </p:spTree>
    <p:extLst>
      <p:ext uri="{BB962C8B-B14F-4D97-AF65-F5344CB8AC3E}">
        <p14:creationId xmlns:p14="http://schemas.microsoft.com/office/powerpoint/2010/main" val="12247189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Some local governments run clinics and hospitals, but they generally do not provide health care to their residents directly; instead, various types of private organizations fill this need. </a:t>
            </a:r>
          </a:p>
          <a:p>
            <a:r>
              <a:rPr lang="en-US" altLang="en-US" dirty="0" smtClean="0">
                <a:ea typeface="ＭＳ Ｐゴシック" panose="020B0600070205080204" pitchFamily="34" charset="-128"/>
              </a:rPr>
              <a:t>Independent health care providers may be single physicians or group practices in the community. Corporate health care refers to self-insured companies that provide health plans and benefits for employees, their families, and retirees. </a:t>
            </a:r>
          </a:p>
          <a:p>
            <a:r>
              <a:rPr lang="en-US" altLang="en-US" dirty="0" smtClean="0">
                <a:ea typeface="ＭＳ Ｐゴシック" panose="020B0600070205080204" pitchFamily="34" charset="-128"/>
              </a:rPr>
              <a:t>Community health centers operate in every U.S. state. They provide primary health care services to low-income residents and are supported by public financing. </a:t>
            </a:r>
          </a:p>
          <a:p>
            <a:r>
              <a:rPr lang="en-US" altLang="en-US" dirty="0" smtClean="0">
                <a:ea typeface="ＭＳ Ｐゴシック" panose="020B0600070205080204" pitchFamily="34" charset="-128"/>
              </a:rPr>
              <a:t>At all local levels, health care agencies can operate on either a for-profit or nonprofit basis. All community health centers are nonprofit organizations, but so are about 60% of community hospitals, 30% of nursing homes, and 17% of home health care agencies.</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889CA050-4ABD-4429-943C-BC8F4E2CF43B}" type="slidenum">
              <a:rPr lang="en-US" altLang="en-US"/>
              <a:pPr eaLnBrk="1" hangingPunct="1">
                <a:spcBef>
                  <a:spcPct val="0"/>
                </a:spcBef>
              </a:pPr>
              <a:t>23</a:t>
            </a:fld>
            <a:endParaRPr lang="en-US" altLang="en-US" dirty="0"/>
          </a:p>
        </p:txBody>
      </p:sp>
    </p:spTree>
    <p:extLst>
      <p:ext uri="{BB962C8B-B14F-4D97-AF65-F5344CB8AC3E}">
        <p14:creationId xmlns:p14="http://schemas.microsoft.com/office/powerpoint/2010/main" val="35040728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Given the complexity of the U.S. health care system, it is not surprising that many types of hospitals exist. Hospitals may be for-profit or nonprofit, and they may or may not be supported by the government. They may provide general or specialty health care. They may be affiliated with large teaching and research institutions at universities, or they may be based in the community. For-profit hospitals may be single centers, or they may be chains with locations in many states, run by corporations. Critical access hospitals are rural acute care hospitals</a:t>
            </a:r>
            <a:r>
              <a:rPr lang="en-US" altLang="en-US" baseline="0" dirty="0" smtClean="0">
                <a:ea typeface="ＭＳ Ｐゴシック" panose="020B0600070205080204" pitchFamily="34" charset="-128"/>
              </a:rPr>
              <a:t> </a:t>
            </a:r>
            <a:r>
              <a:rPr lang="en-US" altLang="en-US" dirty="0" smtClean="0">
                <a:ea typeface="ＭＳ Ｐゴシック" panose="020B0600070205080204" pitchFamily="34" charset="-128"/>
              </a:rPr>
              <a:t>that are certified to receive reimbursement from Medicare.</a:t>
            </a:r>
          </a:p>
          <a:p>
            <a:endParaRPr lang="en-US" altLang="en-US" dirty="0" smtClean="0">
              <a:ea typeface="ＭＳ Ｐゴシック" panose="020B0600070205080204" pitchFamily="34" charset="-128"/>
            </a:endParaRPr>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DB317FF3-FCEF-47DD-9903-8D7DD0767FDE}" type="slidenum">
              <a:rPr lang="en-US" altLang="en-US"/>
              <a:pPr eaLnBrk="1" hangingPunct="1">
                <a:spcBef>
                  <a:spcPct val="0"/>
                </a:spcBef>
              </a:pPr>
              <a:t>24</a:t>
            </a:fld>
            <a:endParaRPr lang="en-US" altLang="en-US" dirty="0"/>
          </a:p>
        </p:txBody>
      </p:sp>
    </p:spTree>
    <p:extLst>
      <p:ext uri="{BB962C8B-B14F-4D97-AF65-F5344CB8AC3E}">
        <p14:creationId xmlns:p14="http://schemas.microsoft.com/office/powerpoint/2010/main" val="28245807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This concludes lecture a of </a:t>
            </a:r>
            <a:r>
              <a:rPr lang="en-US" altLang="en-US" b="0" i="0" dirty="0" smtClean="0">
                <a:ea typeface="ＭＳ Ｐゴシック" panose="020B0600070205080204" pitchFamily="34" charset="-128"/>
              </a:rPr>
              <a:t>Delivering Health Care, Part 1.</a:t>
            </a:r>
            <a:r>
              <a:rPr lang="en-US" altLang="en-US" dirty="0" smtClean="0">
                <a:ea typeface="ＭＳ Ｐゴシック" panose="020B0600070205080204" pitchFamily="34" charset="-128"/>
              </a:rPr>
              <a:t> </a:t>
            </a:r>
          </a:p>
          <a:p>
            <a:endParaRPr lang="en-US" altLang="en-US" dirty="0" smtClean="0">
              <a:ea typeface="ＭＳ Ｐゴシック" panose="020B0600070205080204" pitchFamily="34" charset="-128"/>
            </a:endParaRPr>
          </a:p>
          <a:p>
            <a:r>
              <a:rPr lang="en-US" altLang="en-US" dirty="0" smtClean="0">
                <a:ea typeface="ＭＳ Ｐゴシック" panose="020B0600070205080204" pitchFamily="34" charset="-128"/>
              </a:rPr>
              <a:t>In summary, this lecture described the organization of health care at the federal, state, and local levels. The HHS provides oversight through its eleven operating divisions. States run their own departments of health, and health care is accessed locally through private practices, clinics, and hospitals. The overall goal is to ensure the health of all Americans.</a:t>
            </a:r>
          </a:p>
          <a:p>
            <a:endParaRPr lang="en-US" altLang="en-US" dirty="0" smtClean="0">
              <a:ea typeface="ＭＳ Ｐゴシック" panose="020B0600070205080204" pitchFamily="34" charset="-128"/>
            </a:endParaRP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E4AFC05C-3A8B-483B-B20C-254FCC5846A2}" type="slidenum">
              <a:rPr lang="en-US" altLang="en-US"/>
              <a:pPr eaLnBrk="1" hangingPunct="1">
                <a:spcBef>
                  <a:spcPct val="0"/>
                </a:spcBef>
              </a:pPr>
              <a:t>25</a:t>
            </a:fld>
            <a:endParaRPr lang="en-US" altLang="en-US" dirty="0"/>
          </a:p>
        </p:txBody>
      </p:sp>
    </p:spTree>
    <p:extLst>
      <p:ext uri="{BB962C8B-B14F-4D97-AF65-F5344CB8AC3E}">
        <p14:creationId xmlns:p14="http://schemas.microsoft.com/office/powerpoint/2010/main" val="919619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anose="020B0600070205080204" pitchFamily="34" charset="-128"/>
              </a:rPr>
              <a:t>References slide. No audio.</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dirty="0"/>
          </a:p>
        </p:txBody>
      </p:sp>
    </p:spTree>
    <p:extLst>
      <p:ext uri="{BB962C8B-B14F-4D97-AF65-F5344CB8AC3E}">
        <p14:creationId xmlns:p14="http://schemas.microsoft.com/office/powerpoint/2010/main" val="5719986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4" name="Footer Placeholder 3"/>
          <p:cNvSpPr>
            <a:spLocks noGrp="1"/>
          </p:cNvSpPr>
          <p:nvPr>
            <p:ph type="ftr" sz="quarter" idx="4"/>
          </p:nvPr>
        </p:nvSpPr>
        <p:spPr/>
        <p:txBody>
          <a:bodyPr/>
          <a:lstStyle/>
          <a:p>
            <a:pPr>
              <a:defRPr/>
            </a:pPr>
            <a:endParaRPr lang="en-US" dirty="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E6A799A9-B521-40F4-8ADB-719C18A30D50}" type="slidenum">
              <a:rPr lang="en-US" altLang="en-US"/>
              <a:pPr eaLnBrk="1" hangingPunct="1">
                <a:spcBef>
                  <a:spcPct val="0"/>
                </a:spcBef>
              </a:pPr>
              <a:t>27</a:t>
            </a:fld>
            <a:endParaRPr lang="en-US" altLang="en-US" dirty="0"/>
          </a:p>
        </p:txBody>
      </p:sp>
    </p:spTree>
    <p:extLst>
      <p:ext uri="{BB962C8B-B14F-4D97-AF65-F5344CB8AC3E}">
        <p14:creationId xmlns:p14="http://schemas.microsoft.com/office/powerpoint/2010/main" val="1041826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References slide. No audio.</a:t>
            </a:r>
          </a:p>
        </p:txBody>
      </p:sp>
      <p:sp>
        <p:nvSpPr>
          <p:cNvPr id="4" name="Footer Placeholder 3"/>
          <p:cNvSpPr>
            <a:spLocks noGrp="1"/>
          </p:cNvSpPr>
          <p:nvPr>
            <p:ph type="ftr" sz="quarter" idx="4"/>
          </p:nvPr>
        </p:nvSpPr>
        <p:spPr/>
        <p:txBody>
          <a:bodyPr/>
          <a:lstStyle/>
          <a:p>
            <a:pPr>
              <a:defRPr/>
            </a:pPr>
            <a:endParaRPr lang="en-US" dirty="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E6A799A9-B521-40F4-8ADB-719C18A30D50}" type="slidenum">
              <a:rPr lang="en-US" altLang="en-US"/>
              <a:pPr eaLnBrk="1" hangingPunct="1">
                <a:spcBef>
                  <a:spcPct val="0"/>
                </a:spcBef>
              </a:pPr>
              <a:t>28</a:t>
            </a:fld>
            <a:endParaRPr lang="en-US" altLang="en-US" dirty="0"/>
          </a:p>
        </p:txBody>
      </p:sp>
    </p:spTree>
    <p:extLst>
      <p:ext uri="{BB962C8B-B14F-4D97-AF65-F5344CB8AC3E}">
        <p14:creationId xmlns:p14="http://schemas.microsoft.com/office/powerpoint/2010/main" val="42604845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29</a:t>
            </a:fld>
            <a:endParaRPr lang="en-US" altLang="en-US" dirty="0"/>
          </a:p>
        </p:txBody>
      </p:sp>
    </p:spTree>
    <p:extLst>
      <p:ext uri="{BB962C8B-B14F-4D97-AF65-F5344CB8AC3E}">
        <p14:creationId xmlns:p14="http://schemas.microsoft.com/office/powerpoint/2010/main" val="1745487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anose="020B0600070205080204" pitchFamily="34" charset="-128"/>
              </a:rPr>
              <a:t>This first lecture describes the organization of health care at the federal, state, and local levels, including the U.S. Department of Health and Human Services, or HHS, state governments, and local health care organizations.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dirty="0"/>
          </a:p>
        </p:txBody>
      </p:sp>
    </p:spTree>
    <p:extLst>
      <p:ext uri="{BB962C8B-B14F-4D97-AF65-F5344CB8AC3E}">
        <p14:creationId xmlns:p14="http://schemas.microsoft.com/office/powerpoint/2010/main" val="1053329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HHS is the federal agency that oversees health care for all Americans. It focuses on helping citizens who are needy or underserved. Services are generally provided at the state, local, and Native American tribal levels. The HHS is run by the Office of the Secretary, and includes eleven operating divisions.</a:t>
            </a:r>
          </a:p>
          <a:p>
            <a:endParaRPr lang="en-US" altLang="en-US" dirty="0" smtClean="0">
              <a:ea typeface="ＭＳ Ｐゴシック" panose="020B0600070205080204" pitchFamily="34" charset="-128"/>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C921BAF3-5C50-4842-BE47-641983320C35}" type="slidenum">
              <a:rPr lang="en-US" altLang="en-US"/>
              <a:pPr eaLnBrk="1" hangingPunct="1">
                <a:spcBef>
                  <a:spcPct val="0"/>
                </a:spcBef>
              </a:pPr>
              <a:t>4</a:t>
            </a:fld>
            <a:endParaRPr lang="en-US" altLang="en-US" dirty="0"/>
          </a:p>
        </p:txBody>
      </p:sp>
    </p:spTree>
    <p:extLst>
      <p:ext uri="{BB962C8B-B14F-4D97-AF65-F5344CB8AC3E}">
        <p14:creationId xmlns:p14="http://schemas.microsoft.com/office/powerpoint/2010/main" val="2299625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As illustrated in this flowchart, the structure of the HHS is complex. </a:t>
            </a:r>
          </a:p>
          <a:p>
            <a:r>
              <a:rPr lang="en-US" altLang="en-US" dirty="0" smtClean="0">
                <a:ea typeface="ＭＳ Ｐゴシック" panose="020B0600070205080204" pitchFamily="34" charset="-128"/>
              </a:rPr>
              <a:t>At the top, outlined in purple, is the Office of the Secretary, which oversees all operations. This lecture focuses on the inner boxes outlined in blue, which represent the eleven HHS operating divisions. Three of these divisions are considered human services agencies: the Administration for Children and Families, the Administration on Aging, and the Centers for Medicare and Medicaid Services. The other eight divisions are part of the U.S. Public Health Service. </a:t>
            </a:r>
          </a:p>
          <a:p>
            <a:r>
              <a:rPr lang="en-US" altLang="en-US" dirty="0" smtClean="0">
                <a:ea typeface="ＭＳ Ｐゴシック" panose="020B0600070205080204" pitchFamily="34" charset="-128"/>
              </a:rPr>
              <a:t>The Office of the Inspector General will also be discussed. </a:t>
            </a:r>
          </a:p>
          <a:p>
            <a:r>
              <a:rPr lang="en-US" altLang="en-US" dirty="0" smtClean="0">
                <a:ea typeface="ＭＳ Ｐゴシック" panose="020B0600070205080204" pitchFamily="34" charset="-128"/>
              </a:rPr>
              <a:t>Overall, the HHS runs more than 300 health care programs.</a:t>
            </a:r>
          </a:p>
          <a:p>
            <a:endParaRPr lang="en-US" altLang="en-US" dirty="0" smtClean="0">
              <a:ea typeface="ＭＳ Ｐゴシック" panose="020B0600070205080204" pitchFamily="34" charset="-128"/>
            </a:endParaRPr>
          </a:p>
          <a:p>
            <a:endParaRPr lang="en-US" altLang="en-US" dirty="0" smtClean="0">
              <a:ea typeface="ＭＳ Ｐゴシック" panose="020B0600070205080204" pitchFamily="34" charset="-128"/>
            </a:endParaRP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41A82D62-BBCA-4EA6-AF0C-DFA0ACFA378A}" type="slidenum">
              <a:rPr lang="en-US" altLang="en-US"/>
              <a:pPr eaLnBrk="1" hangingPunct="1">
                <a:spcBef>
                  <a:spcPct val="0"/>
                </a:spcBef>
              </a:pPr>
              <a:t>5</a:t>
            </a:fld>
            <a:endParaRPr lang="en-US" altLang="en-US" dirty="0"/>
          </a:p>
        </p:txBody>
      </p:sp>
    </p:spTree>
    <p:extLst>
      <p:ext uri="{BB962C8B-B14F-4D97-AF65-F5344CB8AC3E}">
        <p14:creationId xmlns:p14="http://schemas.microsoft.com/office/powerpoint/2010/main" val="2286499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The Administration for Children and Families, or ACF, operates federal programs that encourage economic independence, social well-being, and quality of life. Although this agency targets children and families, it also addresses individuals and entire communities. Vulnerable populations are a special focus, such as people with disabilities, foreign-born individuals, Native Americans, and victims of human trafficking.</a:t>
            </a:r>
          </a:p>
          <a:p>
            <a:r>
              <a:rPr lang="en-US" altLang="en-US" dirty="0" smtClean="0">
                <a:ea typeface="ＭＳ Ｐゴシック" panose="020B0600070205080204" pitchFamily="34" charset="-128"/>
              </a:rPr>
              <a:t>One current initiative, "Let's</a:t>
            </a:r>
            <a:r>
              <a:rPr lang="en-US" altLang="en-US" i="1" dirty="0" smtClean="0">
                <a:ea typeface="ＭＳ Ｐゴシック" panose="020B0600070205080204" pitchFamily="34" charset="-128"/>
              </a:rPr>
              <a:t> Move! </a:t>
            </a:r>
            <a:r>
              <a:rPr lang="en-US" altLang="en-US" dirty="0" smtClean="0">
                <a:ea typeface="ＭＳ Ｐゴシック" panose="020B0600070205080204" pitchFamily="34" charset="-128"/>
              </a:rPr>
              <a:t>Child Care”, is an effort to promote child health by encouraging physical activity and healthier nutrition practices in early care and education settings.</a:t>
            </a:r>
          </a:p>
          <a:p>
            <a:r>
              <a:rPr lang="en-US" altLang="en-US" dirty="0" smtClean="0">
                <a:ea typeface="ＭＳ Ｐゴシック" panose="020B0600070205080204" pitchFamily="34" charset="-128"/>
              </a:rPr>
              <a:t>Another initiative seeks to build the supply and stability of high quality family child care providers. Head Start, a program of the ACF, promotes school readiness among young children by working to improve health, nutrition, educational attainment, and social development. The Early Head Start program targets pregnant women as well as infants and toddlers.</a:t>
            </a:r>
          </a:p>
          <a:p>
            <a:endParaRPr lang="en-US" altLang="en-US" dirty="0" smtClean="0">
              <a:ea typeface="ＭＳ Ｐゴシック" panose="020B0600070205080204" pitchFamily="34" charset="-128"/>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12DF3669-0695-432B-A90E-D82B4D5BF123}" type="slidenum">
              <a:rPr lang="en-US" altLang="en-US"/>
              <a:pPr eaLnBrk="1" hangingPunct="1">
                <a:spcBef>
                  <a:spcPct val="0"/>
                </a:spcBef>
              </a:pPr>
              <a:t>6</a:t>
            </a:fld>
            <a:endParaRPr lang="en-US" altLang="en-US" dirty="0"/>
          </a:p>
        </p:txBody>
      </p:sp>
    </p:spTree>
    <p:extLst>
      <p:ext uri="{BB962C8B-B14F-4D97-AF65-F5344CB8AC3E}">
        <p14:creationId xmlns:p14="http://schemas.microsoft.com/office/powerpoint/2010/main" val="340729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Next is the Administration on Aging, or </a:t>
            </a:r>
            <a:r>
              <a:rPr lang="en-US" altLang="en-US" dirty="0" err="1" smtClean="0">
                <a:ea typeface="ＭＳ Ｐゴシック" panose="020B0600070205080204" pitchFamily="34" charset="-128"/>
              </a:rPr>
              <a:t>AoA</a:t>
            </a:r>
            <a:r>
              <a:rPr lang="en-US" altLang="en-US" dirty="0" smtClean="0">
                <a:ea typeface="ＭＳ Ｐゴシック" panose="020B0600070205080204" pitchFamily="34" charset="-128"/>
              </a:rPr>
              <a:t>. According to government census projections, people aged 65 and older will represent 21.7% of the population by the year 2040. Individuals who are currently age 65 can expect to live, on average, about another 18 years. Many older people live alone and have a low income, creating an increased need for national programs that target this group.</a:t>
            </a:r>
          </a:p>
          <a:p>
            <a:r>
              <a:rPr lang="en-US" altLang="en-US" dirty="0" smtClean="0">
                <a:ea typeface="ＭＳ Ｐゴシック" panose="020B0600070205080204" pitchFamily="34" charset="-128"/>
              </a:rPr>
              <a:t>The AoA provides funding for nonmedical home-based and community-based services for the elderly, with the goal of prolonging the health and independence of senior citizens. Examples of these services are home delivery of meals, nutrition information, transportation services, adult day care, and legal assistance. </a:t>
            </a:r>
          </a:p>
          <a:p>
            <a:endParaRPr lang="en-US" altLang="en-US" dirty="0" smtClean="0">
              <a:ea typeface="ＭＳ Ｐゴシック" panose="020B0600070205080204" pitchFamily="34" charset="-128"/>
            </a:endParaRP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E89EF122-866A-42E4-B1FF-8D802F9D3854}" type="slidenum">
              <a:rPr lang="en-US" altLang="en-US"/>
              <a:pPr eaLnBrk="1" hangingPunct="1">
                <a:spcBef>
                  <a:spcPct val="0"/>
                </a:spcBef>
              </a:pPr>
              <a:t>7</a:t>
            </a:fld>
            <a:endParaRPr lang="en-US" altLang="en-US" dirty="0"/>
          </a:p>
        </p:txBody>
      </p:sp>
    </p:spTree>
    <p:extLst>
      <p:ext uri="{BB962C8B-B14F-4D97-AF65-F5344CB8AC3E}">
        <p14:creationId xmlns:p14="http://schemas.microsoft.com/office/powerpoint/2010/main" val="2477524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Decision-making about any issue is difficult when people do not have the information they need. In terms of health care, a good resource for information is the Agency for Healthcare Research and Quality, or AHRQ. AHRQ’s mission is to produce evidence to make health care safer, higher quality, more accessible, equitable, and affordable, and to work within the U.S. Department of Health and Human Services and with other partners to make sure that the evidence is understood and used. The efforts of AHRQ target all stakeholders in the health care system, including patients, individual health care providers, hospitals, insurers, policy makers at all government levels, </a:t>
            </a:r>
            <a:r>
              <a:rPr lang="en-US" altLang="en-US" sz="900" dirty="0" smtClean="0">
                <a:ea typeface="ＭＳ Ｐゴシック" panose="020B0600070205080204" pitchFamily="34" charset="-128"/>
              </a:rPr>
              <a:t>and</a:t>
            </a:r>
            <a:r>
              <a:rPr lang="en-US" altLang="en-US" dirty="0" smtClean="0">
                <a:ea typeface="ＭＳ Ｐゴシック" panose="020B0600070205080204" pitchFamily="34" charset="-128"/>
              </a:rPr>
              <a:t> medical schools.</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090765BC-EEF0-4380-BFD2-3EB07746726B}" type="slidenum">
              <a:rPr lang="en-US" altLang="en-US"/>
              <a:pPr eaLnBrk="1" hangingPunct="1">
                <a:spcBef>
                  <a:spcPct val="0"/>
                </a:spcBef>
              </a:pPr>
              <a:t>8</a:t>
            </a:fld>
            <a:endParaRPr lang="en-US" altLang="en-US" dirty="0"/>
          </a:p>
        </p:txBody>
      </p:sp>
    </p:spTree>
    <p:extLst>
      <p:ext uri="{BB962C8B-B14F-4D97-AF65-F5344CB8AC3E}">
        <p14:creationId xmlns:p14="http://schemas.microsoft.com/office/powerpoint/2010/main" val="3947562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anose="020B0600070205080204" pitchFamily="34" charset="-128"/>
              </a:rPr>
              <a:t>AHRQ helps organizations adopt new information technology, such as computerized medical records. It researches the effectiveness of treatments, including drugs, devices, diagnostic tests, and surgery, so patients and physicians can make informed decisions. The agency’s other research interests are quality improvement and patient safety, illness prevention and care management, and issues of health care value, such as the affordability of health care. </a:t>
            </a:r>
          </a:p>
          <a:p>
            <a:endParaRPr lang="en-US" altLang="en-US" dirty="0" smtClean="0">
              <a:ea typeface="ＭＳ Ｐゴシック" panose="020B0600070205080204" pitchFamily="34" charset="-128"/>
            </a:endParaRP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pPr>
            <a:fld id="{090765BC-EEF0-4380-BFD2-3EB07746726B}" type="slidenum">
              <a:rPr lang="en-US" altLang="en-US"/>
              <a:pPr eaLnBrk="1" hangingPunct="1">
                <a:spcBef>
                  <a:spcPct val="0"/>
                </a:spcBef>
              </a:pPr>
              <a:t>9</a:t>
            </a:fld>
            <a:endParaRPr lang="en-US" altLang="en-US" dirty="0"/>
          </a:p>
        </p:txBody>
      </p:sp>
    </p:spTree>
    <p:extLst>
      <p:ext uri="{BB962C8B-B14F-4D97-AF65-F5344CB8AC3E}">
        <p14:creationId xmlns:p14="http://schemas.microsoft.com/office/powerpoint/2010/main" val="28674435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8.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8" Type="http://schemas.openxmlformats.org/officeDocument/2006/relationships/hyperlink" Target="http://www.nonprofithealthcare.org/reports/5_value.pdf" TargetMode="External"/><Relationship Id="rId3" Type="http://schemas.openxmlformats.org/officeDocument/2006/relationships/notesSlide" Target="../notesSlides/notesSlide26.xml"/><Relationship Id="rId7" Type="http://schemas.openxmlformats.org/officeDocument/2006/relationships/hyperlink" Target="http://www.atsdr.cdc.gov/" TargetMode="External"/><Relationship Id="rId2" Type="http://schemas.openxmlformats.org/officeDocument/2006/relationships/slideLayout" Target="../slideLayouts/slideLayout9.xml"/><Relationship Id="rId1" Type="http://schemas.openxmlformats.org/officeDocument/2006/relationships/tags" Target="../tags/tag28.xml"/><Relationship Id="rId6" Type="http://schemas.openxmlformats.org/officeDocument/2006/relationships/hyperlink" Target="http://www.ahrq.gov/" TargetMode="External"/><Relationship Id="rId11" Type="http://schemas.openxmlformats.org/officeDocument/2006/relationships/hyperlink" Target="http://www.corporatehealthcare.org/" TargetMode="External"/><Relationship Id="rId5" Type="http://schemas.openxmlformats.org/officeDocument/2006/relationships/hyperlink" Target="http://www.aoa.acl.gov/aging_statistics/index.aspx" TargetMode="External"/><Relationship Id="rId10" Type="http://schemas.openxmlformats.org/officeDocument/2006/relationships/hyperlink" Target="http://www.cms.gov/" TargetMode="External"/><Relationship Id="rId4" Type="http://schemas.openxmlformats.org/officeDocument/2006/relationships/hyperlink" Target="http://www.acf.hhs.gov/" TargetMode="External"/><Relationship Id="rId9" Type="http://schemas.openxmlformats.org/officeDocument/2006/relationships/hyperlink" Target="http://www.cdc.gov/"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medicare.gov/" TargetMode="External"/><Relationship Id="rId3" Type="http://schemas.openxmlformats.org/officeDocument/2006/relationships/notesSlide" Target="../notesSlides/notesSlide27.xml"/><Relationship Id="rId7" Type="http://schemas.openxmlformats.org/officeDocument/2006/relationships/hyperlink" Target="https://www.ihs.gov/newsroom/factsheets/disparities/" TargetMode="External"/><Relationship Id="rId2" Type="http://schemas.openxmlformats.org/officeDocument/2006/relationships/slideLayout" Target="../slideLayouts/slideLayout9.xml"/><Relationship Id="rId1" Type="http://schemas.openxmlformats.org/officeDocument/2006/relationships/tags" Target="../tags/tag29.xml"/><Relationship Id="rId6" Type="http://schemas.openxmlformats.org/officeDocument/2006/relationships/hyperlink" Target="http://www.ihs.gov/" TargetMode="External"/><Relationship Id="rId11" Type="http://schemas.openxmlformats.org/officeDocument/2006/relationships/hyperlink" Target="http://www.nashp.org/" TargetMode="External"/><Relationship Id="rId5" Type="http://schemas.openxmlformats.org/officeDocument/2006/relationships/hyperlink" Target="http://www.hhs.gov/" TargetMode="External"/><Relationship Id="rId10" Type="http://schemas.openxmlformats.org/officeDocument/2006/relationships/hyperlink" Target="http://www.nlm.nih.gov/medlineplus/medicare.html" TargetMode="External"/><Relationship Id="rId4" Type="http://schemas.openxmlformats.org/officeDocument/2006/relationships/hyperlink" Target="http://www.hrsa.gov/index.html" TargetMode="External"/><Relationship Id="rId9" Type="http://schemas.openxmlformats.org/officeDocument/2006/relationships/hyperlink" Target="http://blogs.census.gov/2013/09/17/medicare-and-medicaid-age-and-income-2/"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ruralhealthinfo.org/topics/critical-access-hospitals#faqs" TargetMode="External"/><Relationship Id="rId3" Type="http://schemas.openxmlformats.org/officeDocument/2006/relationships/notesSlide" Target="../notesSlides/notesSlide28.xml"/><Relationship Id="rId7" Type="http://schemas.openxmlformats.org/officeDocument/2006/relationships/hyperlink" Target="http://oig.hhs.gov/reports-and-publications/archives/workplan/2016/oig-work-plan-2016.pdf" TargetMode="External"/><Relationship Id="rId2" Type="http://schemas.openxmlformats.org/officeDocument/2006/relationships/slideLayout" Target="../slideLayouts/slideLayout9.xml"/><Relationship Id="rId1" Type="http://schemas.openxmlformats.org/officeDocument/2006/relationships/tags" Target="../tags/tag30.xml"/><Relationship Id="rId6" Type="http://schemas.openxmlformats.org/officeDocument/2006/relationships/hyperlink" Target="http://oig.hhs.gov/" TargetMode="External"/><Relationship Id="rId11" Type="http://schemas.openxmlformats.org/officeDocument/2006/relationships/hyperlink" Target="http://www.hhs.gov/about/orgchart/" TargetMode="External"/><Relationship Id="rId5" Type="http://schemas.openxmlformats.org/officeDocument/2006/relationships/hyperlink" Target="http://www.nih.gov/" TargetMode="External"/><Relationship Id="rId10" Type="http://schemas.openxmlformats.org/officeDocument/2006/relationships/hyperlink" Target="http://www.fda.gov/" TargetMode="External"/><Relationship Id="rId4" Type="http://schemas.openxmlformats.org/officeDocument/2006/relationships/hyperlink" Target="http://www.nachc.org/" TargetMode="External"/><Relationship Id="rId9" Type="http://schemas.openxmlformats.org/officeDocument/2006/relationships/hyperlink" Target="http://www.samhsa.gov/"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0.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Introduction to Health Care</a:t>
            </a:r>
            <a:br>
              <a:rPr lang="en-US" altLang="en-US" smtClean="0"/>
            </a:br>
            <a:r>
              <a:rPr lang="en-US" altLang="en-US" smtClean="0"/>
              <a:t>and Public Health in the U.S.</a:t>
            </a:r>
            <a:endParaRPr lang="en-US" dirty="0"/>
          </a:p>
        </p:txBody>
      </p:sp>
      <p:sp>
        <p:nvSpPr>
          <p:cNvPr id="3" name="Text Placeholder 2"/>
          <p:cNvSpPr>
            <a:spLocks noGrp="1"/>
          </p:cNvSpPr>
          <p:nvPr>
            <p:ph type="body" sz="half" idx="2"/>
          </p:nvPr>
        </p:nvSpPr>
        <p:spPr/>
        <p:txBody>
          <a:bodyPr/>
          <a:lstStyle/>
          <a:p>
            <a:r>
              <a:rPr lang="en-US" altLang="en-US" smtClean="0"/>
              <a:t>Delivering Health Care, Part 1</a:t>
            </a:r>
          </a:p>
          <a:p>
            <a:endParaRPr lang="en-US" dirty="0"/>
          </a:p>
        </p:txBody>
      </p:sp>
      <p:sp>
        <p:nvSpPr>
          <p:cNvPr id="4" name="Text Placeholder 3"/>
          <p:cNvSpPr>
            <a:spLocks noGrp="1"/>
          </p:cNvSpPr>
          <p:nvPr>
            <p:ph type="body" sz="quarter" idx="11"/>
          </p:nvPr>
        </p:nvSpPr>
        <p:spPr/>
        <p:txBody>
          <a:bodyPr/>
          <a:lstStyle/>
          <a:p>
            <a:r>
              <a:rPr lang="en-US" altLang="en-US" smtClean="0"/>
              <a:t>Lecture a</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2)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020087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Agency for Toxic Substances</a:t>
            </a:r>
            <a:br>
              <a:rPr lang="en-US" altLang="en-US" smtClean="0"/>
            </a:br>
            <a:r>
              <a:rPr lang="en-US" altLang="en-US" smtClean="0"/>
              <a:t>and Disease Registry (ATSDR) - 1</a:t>
            </a:r>
            <a:endParaRPr lang="en-US" altLang="en-US" dirty="0" smtClean="0"/>
          </a:p>
        </p:txBody>
      </p:sp>
      <p:sp>
        <p:nvSpPr>
          <p:cNvPr id="22531" name="Content Placeholder 2"/>
          <p:cNvSpPr>
            <a:spLocks noGrp="1"/>
          </p:cNvSpPr>
          <p:nvPr>
            <p:ph sz="quarter" idx="14"/>
          </p:nvPr>
        </p:nvSpPr>
        <p:spPr/>
        <p:txBody>
          <a:bodyPr/>
          <a:lstStyle/>
          <a:p>
            <a:r>
              <a:rPr lang="en-US" altLang="en-US" dirty="0" smtClean="0"/>
              <a:t>Works to prevent illness and disease due to toxic or hazardous substances</a:t>
            </a:r>
          </a:p>
          <a:p>
            <a:r>
              <a:rPr lang="en-US" altLang="en-US" dirty="0" smtClean="0"/>
              <a:t>Common toxins: arsenic, asbestos, lead, mercury</a:t>
            </a:r>
          </a:p>
          <a:p>
            <a:r>
              <a:rPr lang="en-US" altLang="en-US" dirty="0" smtClean="0"/>
              <a:t>Locations: environmental pollution, waste sites, disasters</a:t>
            </a:r>
          </a:p>
          <a:p>
            <a:r>
              <a:rPr lang="en-US" altLang="en-US" dirty="0" smtClean="0"/>
              <a:t>Methods of exposure: breathing, drinking, food, soil exposure, cut</a:t>
            </a:r>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D56049D-17C6-4588-BDC6-C35134E7D90A}" type="slidenum">
              <a:rPr lang="en-US" altLang="en-US" smtClean="0"/>
              <a:pPr/>
              <a:t>10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Agency for Toxic Substances</a:t>
            </a:r>
            <a:br>
              <a:rPr lang="en-US" altLang="en-US" smtClean="0"/>
            </a:br>
            <a:r>
              <a:rPr lang="en-US" altLang="en-US" smtClean="0"/>
              <a:t>and Disease Registry (ATSDR) - 2</a:t>
            </a:r>
            <a:endParaRPr lang="en-US" altLang="en-US" dirty="0" smtClean="0"/>
          </a:p>
        </p:txBody>
      </p:sp>
      <p:sp>
        <p:nvSpPr>
          <p:cNvPr id="22531" name="Content Placeholder 2"/>
          <p:cNvSpPr>
            <a:spLocks noGrp="1"/>
          </p:cNvSpPr>
          <p:nvPr>
            <p:ph sz="quarter" idx="14"/>
          </p:nvPr>
        </p:nvSpPr>
        <p:spPr/>
        <p:txBody>
          <a:bodyPr/>
          <a:lstStyle/>
          <a:p>
            <a:r>
              <a:rPr lang="en-US" altLang="en-US" dirty="0" smtClean="0"/>
              <a:t>Identifies exposures, evaluates risk, recommends action</a:t>
            </a:r>
          </a:p>
          <a:p>
            <a:r>
              <a:rPr lang="en-US" altLang="en-US" dirty="0" smtClean="0"/>
              <a:t>Prepares for emergencies/disasters</a:t>
            </a:r>
          </a:p>
          <a:p>
            <a:r>
              <a:rPr lang="en-US" altLang="en-US" dirty="0" smtClean="0"/>
              <a:t>Educates about toxicology, environmental medicine, chemical exposures</a:t>
            </a:r>
          </a:p>
          <a:p>
            <a:r>
              <a:rPr lang="en-US" altLang="en-US" dirty="0" smtClean="0"/>
              <a:t>Issues public health advisories</a:t>
            </a:r>
          </a:p>
          <a:p>
            <a:r>
              <a:rPr lang="en-US" altLang="en-US" dirty="0" smtClean="0"/>
              <a:t>Example: 9/11/2001</a:t>
            </a:r>
          </a:p>
        </p:txBody>
      </p:sp>
      <p:sp>
        <p:nvSpPr>
          <p:cNvPr id="1229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D56049D-17C6-4588-BDC6-C35134E7D90A}" type="slidenum">
              <a:rPr lang="en-US" altLang="en-US" smtClean="0"/>
              <a:pPr/>
              <a:t>11</a:t>
            </a:fld>
            <a:endParaRPr lang="en-US" altLang="en-US" dirty="0"/>
          </a:p>
        </p:txBody>
      </p:sp>
    </p:spTree>
    <p:custDataLst>
      <p:tags r:id="rId1"/>
    </p:custDataLst>
    <p:extLst>
      <p:ext uri="{BB962C8B-B14F-4D97-AF65-F5344CB8AC3E}">
        <p14:creationId xmlns:p14="http://schemas.microsoft.com/office/powerpoint/2010/main" val="3638368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Centers for Disease Control</a:t>
            </a:r>
            <a:br>
              <a:rPr lang="en-US" altLang="en-US" dirty="0" smtClean="0"/>
            </a:br>
            <a:r>
              <a:rPr lang="en-US" altLang="en-US" dirty="0" smtClean="0"/>
              <a:t>and Prevention (CDC) - 1</a:t>
            </a:r>
          </a:p>
        </p:txBody>
      </p:sp>
      <p:sp>
        <p:nvSpPr>
          <p:cNvPr id="23555" name="Content Placeholder 2"/>
          <p:cNvSpPr>
            <a:spLocks noGrp="1"/>
          </p:cNvSpPr>
          <p:nvPr>
            <p:ph sz="quarter" idx="14"/>
          </p:nvPr>
        </p:nvSpPr>
        <p:spPr/>
        <p:txBody>
          <a:bodyPr/>
          <a:lstStyle/>
          <a:p>
            <a:r>
              <a:rPr lang="en-US" altLang="en-US" dirty="0" smtClean="0"/>
              <a:t>Responsible for public health</a:t>
            </a:r>
          </a:p>
          <a:p>
            <a:pPr lvl="1"/>
            <a:r>
              <a:rPr lang="en-US" altLang="en-US" dirty="0" smtClean="0"/>
              <a:t>Protect America from health, safety and security threats, both foreign and domestic</a:t>
            </a:r>
          </a:p>
          <a:p>
            <a:r>
              <a:rPr lang="en-US" altLang="en-US" dirty="0" smtClean="0"/>
              <a:t>Activities:</a:t>
            </a:r>
          </a:p>
          <a:p>
            <a:pPr lvl="1"/>
            <a:r>
              <a:rPr lang="en-US" altLang="ja-JP" dirty="0" smtClean="0"/>
              <a:t>Health promotion</a:t>
            </a:r>
          </a:p>
          <a:p>
            <a:pPr lvl="1"/>
            <a:r>
              <a:rPr lang="en-US" altLang="ja-JP" dirty="0" smtClean="0"/>
              <a:t>Disease prevention</a:t>
            </a:r>
          </a:p>
          <a:p>
            <a:pPr lvl="1"/>
            <a:r>
              <a:rPr lang="en-US" altLang="ja-JP" dirty="0" smtClean="0"/>
              <a:t>Reduction of injury and disability</a:t>
            </a:r>
          </a:p>
          <a:p>
            <a:pPr lvl="1"/>
            <a:r>
              <a:rPr lang="en-US" altLang="ja-JP" dirty="0" smtClean="0"/>
              <a:t>Public Preparedness</a:t>
            </a:r>
          </a:p>
          <a:p>
            <a:r>
              <a:rPr lang="en-US" altLang="ja-JP" dirty="0" smtClean="0"/>
              <a:t>Numerous centers, institutes and offices</a:t>
            </a:r>
          </a:p>
        </p:txBody>
      </p:sp>
      <p:sp>
        <p:nvSpPr>
          <p:cNvPr id="1331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5F5E85F-C798-4CA8-BA23-71DD42C0E86E}" type="slidenum">
              <a:rPr lang="en-US" altLang="en-US" smtClean="0"/>
              <a:pPr/>
              <a:t>12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Centers for Disease Control</a:t>
            </a:r>
            <a:br>
              <a:rPr lang="en-US" altLang="en-US" dirty="0" smtClean="0"/>
            </a:br>
            <a:r>
              <a:rPr lang="en-US" altLang="en-US" dirty="0" smtClean="0"/>
              <a:t>and Prevention (CDC) - 2</a:t>
            </a:r>
          </a:p>
        </p:txBody>
      </p:sp>
      <p:sp>
        <p:nvSpPr>
          <p:cNvPr id="23555" name="Content Placeholder 2"/>
          <p:cNvSpPr>
            <a:spLocks noGrp="1"/>
          </p:cNvSpPr>
          <p:nvPr>
            <p:ph sz="quarter" idx="14"/>
          </p:nvPr>
        </p:nvSpPr>
        <p:spPr/>
        <p:txBody>
          <a:bodyPr/>
          <a:lstStyle/>
          <a:p>
            <a:r>
              <a:rPr lang="en-US" altLang="en-US" dirty="0" smtClean="0"/>
              <a:t>Works with partners to monitor and investigate threats to health</a:t>
            </a:r>
          </a:p>
          <a:p>
            <a:r>
              <a:rPr lang="en-US" altLang="en-US" dirty="0" smtClean="0"/>
              <a:t>Enacts prevention strategies, develops public health policies, advocates for healthy behaviors.</a:t>
            </a:r>
          </a:p>
          <a:p>
            <a:r>
              <a:rPr lang="en-US" altLang="en-US" dirty="0" smtClean="0"/>
              <a:t>Educates health care providers, consumers</a:t>
            </a:r>
          </a:p>
        </p:txBody>
      </p:sp>
      <p:sp>
        <p:nvSpPr>
          <p:cNvPr id="1331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5F5E85F-C798-4CA8-BA23-71DD42C0E86E}" type="slidenum">
              <a:rPr lang="en-US" altLang="en-US" smtClean="0"/>
              <a:pPr/>
              <a:t>13</a:t>
            </a:fld>
            <a:endParaRPr lang="en-US" altLang="en-US" dirty="0"/>
          </a:p>
        </p:txBody>
      </p:sp>
    </p:spTree>
    <p:custDataLst>
      <p:tags r:id="rId1"/>
    </p:custDataLst>
    <p:extLst>
      <p:ext uri="{BB962C8B-B14F-4D97-AF65-F5344CB8AC3E}">
        <p14:creationId xmlns:p14="http://schemas.microsoft.com/office/powerpoint/2010/main" val="1004551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Centers for Medicare</a:t>
            </a:r>
            <a:br>
              <a:rPr lang="en-US" altLang="en-US" dirty="0" smtClean="0"/>
            </a:br>
            <a:r>
              <a:rPr lang="en-US" altLang="en-US" dirty="0" smtClean="0"/>
              <a:t>and Medicaid Services (CMS)</a:t>
            </a:r>
          </a:p>
        </p:txBody>
      </p:sp>
      <p:sp>
        <p:nvSpPr>
          <p:cNvPr id="24579" name="Content Placeholder 2"/>
          <p:cNvSpPr>
            <a:spLocks noGrp="1"/>
          </p:cNvSpPr>
          <p:nvPr>
            <p:ph sz="quarter" idx="14"/>
          </p:nvPr>
        </p:nvSpPr>
        <p:spPr>
          <a:xfrm>
            <a:off x="482600" y="1651000"/>
            <a:ext cx="8229600" cy="4663440"/>
          </a:xfrm>
        </p:spPr>
        <p:txBody>
          <a:bodyPr/>
          <a:lstStyle/>
          <a:p>
            <a:r>
              <a:rPr lang="en-US" altLang="en-US" sz="2800" dirty="0" smtClean="0"/>
              <a:t>Provides insurance for 1 in 4 Americans</a:t>
            </a:r>
          </a:p>
          <a:p>
            <a:r>
              <a:rPr lang="en-US" altLang="en-US" sz="2800" dirty="0" smtClean="0"/>
              <a:t>Medicare </a:t>
            </a:r>
          </a:p>
          <a:p>
            <a:pPr lvl="1"/>
            <a:r>
              <a:rPr lang="en-US" altLang="en-US" sz="2400" dirty="0" smtClean="0"/>
              <a:t>Largest health insurer in the U.S.</a:t>
            </a:r>
          </a:p>
          <a:p>
            <a:pPr lvl="1"/>
            <a:r>
              <a:rPr lang="en-US" altLang="en-US" sz="2400" dirty="0" smtClean="0"/>
              <a:t>For people 65+ or disabled people</a:t>
            </a:r>
          </a:p>
          <a:p>
            <a:pPr lvl="1"/>
            <a:r>
              <a:rPr lang="en-US" altLang="en-US" sz="2400" dirty="0" smtClean="0"/>
              <a:t>Insured person pays premiums</a:t>
            </a:r>
          </a:p>
          <a:p>
            <a:r>
              <a:rPr lang="en-US" altLang="en-US" sz="2800" dirty="0" smtClean="0"/>
              <a:t>Medicaid</a:t>
            </a:r>
          </a:p>
          <a:p>
            <a:pPr lvl="1"/>
            <a:r>
              <a:rPr lang="en-US" altLang="en-US" sz="2400" dirty="0" smtClean="0"/>
              <a:t>For low-income patients and families</a:t>
            </a:r>
          </a:p>
          <a:p>
            <a:pPr lvl="1"/>
            <a:r>
              <a:rPr lang="en-US" altLang="en-US" sz="2400" dirty="0" smtClean="0"/>
              <a:t>Specific guidelines are determined by each state</a:t>
            </a:r>
          </a:p>
          <a:p>
            <a:pPr lvl="1"/>
            <a:r>
              <a:rPr lang="en-US" altLang="en-US" sz="2400" dirty="0" smtClean="0"/>
              <a:t>Insured person generally does not pay</a:t>
            </a:r>
          </a:p>
          <a:p>
            <a:r>
              <a:rPr lang="en-US" altLang="en-US" sz="2800" dirty="0" smtClean="0"/>
              <a:t>Children</a:t>
            </a:r>
            <a:r>
              <a:rPr lang="ja-JP" altLang="en-US" sz="2800" dirty="0" smtClean="0"/>
              <a:t>’</a:t>
            </a:r>
            <a:r>
              <a:rPr lang="en-US" altLang="ja-JP" sz="2800" dirty="0" smtClean="0"/>
              <a:t>s Health Insurance Program</a:t>
            </a:r>
          </a:p>
          <a:p>
            <a:endParaRPr lang="en-US" altLang="en-US" dirty="0" smtClean="0"/>
          </a:p>
        </p:txBody>
      </p:sp>
      <p:sp>
        <p:nvSpPr>
          <p:cNvPr id="1434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C584767-5E6B-4561-975E-74F4E0E6ADFD}" type="slidenum">
              <a:rPr lang="en-US" altLang="en-US" smtClean="0"/>
              <a:pPr/>
              <a:t>14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Food and Drug Administration (FDA)</a:t>
            </a:r>
          </a:p>
        </p:txBody>
      </p:sp>
      <p:sp>
        <p:nvSpPr>
          <p:cNvPr id="25603" name="Content Placeholder 2"/>
          <p:cNvSpPr>
            <a:spLocks noGrp="1"/>
          </p:cNvSpPr>
          <p:nvPr>
            <p:ph sz="quarter" idx="14"/>
          </p:nvPr>
        </p:nvSpPr>
        <p:spPr>
          <a:xfrm>
            <a:off x="457200" y="1612900"/>
            <a:ext cx="8229600" cy="4572000"/>
          </a:xfrm>
        </p:spPr>
        <p:txBody>
          <a:bodyPr/>
          <a:lstStyle/>
          <a:p>
            <a:r>
              <a:rPr lang="en-US" altLang="en-US" sz="3000" dirty="0" smtClean="0"/>
              <a:t>Ensures safety and effectiveness:</a:t>
            </a:r>
          </a:p>
          <a:p>
            <a:pPr lvl="1"/>
            <a:r>
              <a:rPr lang="en-US" altLang="en-US" sz="2600" dirty="0" smtClean="0"/>
              <a:t>Food and drugs</a:t>
            </a:r>
          </a:p>
          <a:p>
            <a:pPr lvl="1"/>
            <a:r>
              <a:rPr lang="en-US" altLang="en-US" sz="2600" dirty="0" smtClean="0"/>
              <a:t>Medical devices</a:t>
            </a:r>
          </a:p>
          <a:p>
            <a:pPr lvl="1"/>
            <a:r>
              <a:rPr lang="en-US" altLang="en-US" sz="2600" dirty="0" smtClean="0"/>
              <a:t>Animal drugs</a:t>
            </a:r>
          </a:p>
          <a:p>
            <a:pPr lvl="1"/>
            <a:r>
              <a:rPr lang="en-US" altLang="en-US" sz="2600" dirty="0" smtClean="0"/>
              <a:t>Cosmetics</a:t>
            </a:r>
          </a:p>
          <a:p>
            <a:r>
              <a:rPr lang="en-US" altLang="en-US" sz="3000" dirty="0" smtClean="0"/>
              <a:t>Evaluates and approves new drugs</a:t>
            </a:r>
          </a:p>
          <a:p>
            <a:r>
              <a:rPr lang="en-US" altLang="en-US" sz="3000" dirty="0" smtClean="0"/>
              <a:t>Regulates tobacco manufacture and marketing</a:t>
            </a:r>
          </a:p>
          <a:p>
            <a:r>
              <a:rPr lang="en-US" altLang="en-US" sz="3000" dirty="0" smtClean="0"/>
              <a:t>8 centers with oversight by Commissioner</a:t>
            </a:r>
          </a:p>
        </p:txBody>
      </p:sp>
      <p:sp>
        <p:nvSpPr>
          <p:cNvPr id="1536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738291A-A03D-4CDF-B48C-DD3C4C906D73}" type="slidenum">
              <a:rPr lang="en-US" altLang="en-US" smtClean="0"/>
              <a:pPr/>
              <a:t>15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Health Resources and</a:t>
            </a:r>
            <a:br>
              <a:rPr lang="en-US" altLang="en-US" dirty="0" smtClean="0"/>
            </a:br>
            <a:r>
              <a:rPr lang="en-US" altLang="en-US" dirty="0" smtClean="0"/>
              <a:t>Services Administration </a:t>
            </a:r>
            <a:br>
              <a:rPr lang="en-US" altLang="en-US" dirty="0" smtClean="0"/>
            </a:br>
            <a:r>
              <a:rPr lang="en-US" altLang="en-US" dirty="0" smtClean="0"/>
              <a:t>(</a:t>
            </a:r>
            <a:r>
              <a:rPr lang="en-US" altLang="en-US" dirty="0" err="1" smtClean="0"/>
              <a:t>HRSA</a:t>
            </a:r>
            <a:r>
              <a:rPr lang="en-US" altLang="en-US" dirty="0" smtClean="0"/>
              <a:t>) - 1</a:t>
            </a:r>
          </a:p>
        </p:txBody>
      </p:sp>
      <p:sp>
        <p:nvSpPr>
          <p:cNvPr id="26627" name="Content Placeholder 2"/>
          <p:cNvSpPr>
            <a:spLocks noGrp="1"/>
          </p:cNvSpPr>
          <p:nvPr>
            <p:ph sz="quarter" idx="14"/>
          </p:nvPr>
        </p:nvSpPr>
        <p:spPr/>
        <p:txBody>
          <a:bodyPr/>
          <a:lstStyle/>
          <a:p>
            <a:r>
              <a:rPr lang="en-US" altLang="en-US" dirty="0" smtClean="0"/>
              <a:t>Improve access to health care for individuals with:</a:t>
            </a:r>
          </a:p>
          <a:p>
            <a:pPr lvl="1"/>
            <a:r>
              <a:rPr lang="en-US" altLang="en-US" dirty="0" smtClean="0"/>
              <a:t>Low incomes, no insurance </a:t>
            </a:r>
          </a:p>
          <a:p>
            <a:pPr lvl="1"/>
            <a:r>
              <a:rPr lang="en-US" altLang="en-US" dirty="0" smtClean="0"/>
              <a:t>Certain medical issues</a:t>
            </a:r>
          </a:p>
          <a:p>
            <a:pPr lvl="1"/>
            <a:r>
              <a:rPr lang="en-US" altLang="en-US" dirty="0" smtClean="0"/>
              <a:t>Isolated</a:t>
            </a:r>
          </a:p>
          <a:p>
            <a:r>
              <a:rPr lang="en-US" altLang="en-US" dirty="0" smtClean="0"/>
              <a:t>Six bureaus and thirteen offices</a:t>
            </a:r>
          </a:p>
          <a:p>
            <a:r>
              <a:rPr lang="en-US" altLang="en-US" dirty="0" smtClean="0"/>
              <a:t>Provides leadership and funding to health care providers</a:t>
            </a:r>
          </a:p>
        </p:txBody>
      </p:sp>
      <p:sp>
        <p:nvSpPr>
          <p:cNvPr id="1638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198E564-ADDE-45DF-9656-FC89A5F8EDAE}" type="slidenum">
              <a:rPr lang="en-US" altLang="en-US" smtClean="0"/>
              <a:pPr/>
              <a:t>16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Health Resources and</a:t>
            </a:r>
            <a:br>
              <a:rPr lang="en-US" altLang="en-US" dirty="0" smtClean="0"/>
            </a:br>
            <a:r>
              <a:rPr lang="en-US" altLang="en-US" dirty="0" smtClean="0"/>
              <a:t>Services Administration </a:t>
            </a:r>
            <a:br>
              <a:rPr lang="en-US" altLang="en-US" dirty="0" smtClean="0"/>
            </a:br>
            <a:r>
              <a:rPr lang="en-US" altLang="en-US" dirty="0" smtClean="0"/>
              <a:t>(</a:t>
            </a:r>
            <a:r>
              <a:rPr lang="en-US" altLang="en-US" dirty="0" err="1" smtClean="0"/>
              <a:t>HRSA</a:t>
            </a:r>
            <a:r>
              <a:rPr lang="en-US" altLang="en-US" dirty="0" smtClean="0"/>
              <a:t>) - 2</a:t>
            </a:r>
          </a:p>
        </p:txBody>
      </p:sp>
      <p:sp>
        <p:nvSpPr>
          <p:cNvPr id="26627" name="Content Placeholder 2"/>
          <p:cNvSpPr>
            <a:spLocks noGrp="1"/>
          </p:cNvSpPr>
          <p:nvPr>
            <p:ph sz="quarter" idx="14"/>
          </p:nvPr>
        </p:nvSpPr>
        <p:spPr/>
        <p:txBody>
          <a:bodyPr/>
          <a:lstStyle/>
          <a:p>
            <a:r>
              <a:rPr lang="en-US" altLang="en-US" dirty="0" smtClean="0"/>
              <a:t>Monitors organ, blood, bone marrow donations</a:t>
            </a:r>
          </a:p>
          <a:p>
            <a:r>
              <a:rPr lang="en-US" altLang="en-US" dirty="0" smtClean="0"/>
              <a:t>Supports programs that combat bioterrorism</a:t>
            </a:r>
          </a:p>
          <a:p>
            <a:r>
              <a:rPr lang="en-US" altLang="en-US" dirty="0" smtClean="0"/>
              <a:t>Compensates people for severe vaccination reactions</a:t>
            </a:r>
          </a:p>
          <a:p>
            <a:r>
              <a:rPr lang="en-US" altLang="en-US" dirty="0" smtClean="0"/>
              <a:t>Maintains medical malpractice and fraud database</a:t>
            </a:r>
          </a:p>
        </p:txBody>
      </p:sp>
      <p:sp>
        <p:nvSpPr>
          <p:cNvPr id="1638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198E564-ADDE-45DF-9656-FC89A5F8EDAE}" type="slidenum">
              <a:rPr lang="en-US" altLang="en-US" smtClean="0"/>
              <a:pPr/>
              <a:t>17</a:t>
            </a:fld>
            <a:endParaRPr lang="en-US" altLang="en-US" dirty="0"/>
          </a:p>
        </p:txBody>
      </p:sp>
    </p:spTree>
    <p:custDataLst>
      <p:tags r:id="rId1"/>
    </p:custDataLst>
    <p:extLst>
      <p:ext uri="{BB962C8B-B14F-4D97-AF65-F5344CB8AC3E}">
        <p14:creationId xmlns:p14="http://schemas.microsoft.com/office/powerpoint/2010/main" val="3225126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Indian Health Service (</a:t>
            </a:r>
            <a:r>
              <a:rPr lang="en-US" altLang="en-US" dirty="0" err="1" smtClean="0"/>
              <a:t>IHS</a:t>
            </a:r>
            <a:r>
              <a:rPr lang="en-US" altLang="en-US" dirty="0" smtClean="0"/>
              <a:t>)</a:t>
            </a:r>
          </a:p>
        </p:txBody>
      </p:sp>
      <p:sp>
        <p:nvSpPr>
          <p:cNvPr id="27651" name="Content Placeholder 2"/>
          <p:cNvSpPr>
            <a:spLocks noGrp="1"/>
          </p:cNvSpPr>
          <p:nvPr>
            <p:ph sz="quarter" idx="14"/>
          </p:nvPr>
        </p:nvSpPr>
        <p:spPr>
          <a:xfrm>
            <a:off x="457200" y="1625600"/>
            <a:ext cx="8229600" cy="4572000"/>
          </a:xfrm>
        </p:spPr>
        <p:txBody>
          <a:bodyPr/>
          <a:lstStyle/>
          <a:p>
            <a:r>
              <a:rPr lang="en-US" altLang="en-US" sz="3000" dirty="0" smtClean="0"/>
              <a:t>Improve physical, mental, social, and spiritual health of American Indians and Alaska Natives</a:t>
            </a:r>
          </a:p>
          <a:p>
            <a:pPr lvl="1"/>
            <a:r>
              <a:rPr lang="en-US" altLang="en-US" sz="2600" dirty="0" smtClean="0"/>
              <a:t>Accessible public health services</a:t>
            </a:r>
          </a:p>
          <a:p>
            <a:pPr lvl="1"/>
            <a:r>
              <a:rPr lang="en-US" altLang="en-US" sz="2600" dirty="0" smtClean="0"/>
              <a:t>Culturally sensitive; recognizes sovereign rights</a:t>
            </a:r>
          </a:p>
          <a:p>
            <a:pPr lvl="1"/>
            <a:r>
              <a:rPr lang="en-US" altLang="en-US" sz="2600" dirty="0" smtClean="0"/>
              <a:t>567 federally recognized tribes in 35 states</a:t>
            </a:r>
          </a:p>
          <a:p>
            <a:r>
              <a:rPr lang="en-US" altLang="en-US" sz="3000" dirty="0" smtClean="0"/>
              <a:t>Medical and social issues</a:t>
            </a:r>
          </a:p>
          <a:p>
            <a:pPr lvl="1"/>
            <a:r>
              <a:rPr lang="en-US" altLang="en-US" sz="2600" dirty="0" smtClean="0"/>
              <a:t>Disparities in health and life expectancy</a:t>
            </a:r>
          </a:p>
          <a:p>
            <a:pPr lvl="1"/>
            <a:r>
              <a:rPr lang="en-US" altLang="en-US" sz="2600" dirty="0" smtClean="0"/>
              <a:t>Higher mortality from diseases, social problems</a:t>
            </a:r>
          </a:p>
        </p:txBody>
      </p:sp>
      <p:sp>
        <p:nvSpPr>
          <p:cNvPr id="1741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31B6E43-9378-4AC1-92BE-B4E8FF3FE629}" type="slidenum">
              <a:rPr lang="en-US" altLang="en-US" smtClean="0"/>
              <a:pPr/>
              <a:t>18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National Institutes of Health (NIH)</a:t>
            </a:r>
          </a:p>
        </p:txBody>
      </p:sp>
      <p:sp>
        <p:nvSpPr>
          <p:cNvPr id="28675" name="Content Placeholder 2"/>
          <p:cNvSpPr>
            <a:spLocks noGrp="1"/>
          </p:cNvSpPr>
          <p:nvPr>
            <p:ph sz="quarter" idx="14"/>
          </p:nvPr>
        </p:nvSpPr>
        <p:spPr/>
        <p:txBody>
          <a:bodyPr/>
          <a:lstStyle/>
          <a:p>
            <a:r>
              <a:rPr lang="en-US" altLang="en-US" dirty="0" smtClean="0"/>
              <a:t>World’</a:t>
            </a:r>
            <a:r>
              <a:rPr lang="en-US" altLang="ja-JP" dirty="0" smtClean="0"/>
              <a:t>s largest source of funding for medical research</a:t>
            </a:r>
          </a:p>
          <a:p>
            <a:r>
              <a:rPr lang="en-US" altLang="en-US" dirty="0" smtClean="0"/>
              <a:t>Funds universities, research institutions, its own laboratories</a:t>
            </a:r>
          </a:p>
          <a:p>
            <a:r>
              <a:rPr lang="en-US" altLang="en-US" dirty="0" smtClean="0"/>
              <a:t>27 institutes and centers:</a:t>
            </a:r>
          </a:p>
          <a:p>
            <a:pPr lvl="1"/>
            <a:r>
              <a:rPr lang="en-US" altLang="en-US" dirty="0" smtClean="0"/>
              <a:t>Diseases</a:t>
            </a:r>
          </a:p>
          <a:p>
            <a:pPr lvl="1"/>
            <a:r>
              <a:rPr lang="en-US" altLang="en-US" dirty="0" smtClean="0"/>
              <a:t>Specific patient groups</a:t>
            </a:r>
          </a:p>
          <a:p>
            <a:pPr lvl="1"/>
            <a:r>
              <a:rPr lang="en-US" altLang="en-US" dirty="0" smtClean="0"/>
              <a:t>Research issues</a:t>
            </a:r>
          </a:p>
        </p:txBody>
      </p:sp>
      <p:sp>
        <p:nvSpPr>
          <p:cNvPr id="1843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A395CF9-CC4E-4E6A-A861-CB57C34E1FBE}" type="slidenum">
              <a:rPr lang="en-US" altLang="en-US" smtClean="0"/>
              <a:pPr/>
              <a:t>19</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Learning Objectives</a:t>
            </a:r>
          </a:p>
        </p:txBody>
      </p:sp>
      <p:sp>
        <p:nvSpPr>
          <p:cNvPr id="3" name="Content Placeholder 2"/>
          <p:cNvSpPr>
            <a:spLocks noGrp="1"/>
          </p:cNvSpPr>
          <p:nvPr>
            <p:ph sz="quarter" idx="14"/>
          </p:nvPr>
        </p:nvSpPr>
        <p:spPr>
          <a:xfrm>
            <a:off x="457200" y="1625600"/>
            <a:ext cx="8229600" cy="4572000"/>
          </a:xfrm>
        </p:spPr>
        <p:txBody>
          <a:bodyPr/>
          <a:lstStyle/>
          <a:p>
            <a:r>
              <a:rPr lang="en-US" sz="2800" dirty="0"/>
              <a:t>Describe the organization of health care at the federal, state and local levels </a:t>
            </a:r>
            <a:br>
              <a:rPr lang="en-US" sz="2800" dirty="0"/>
            </a:br>
            <a:r>
              <a:rPr lang="en-US" sz="2800" dirty="0"/>
              <a:t>(Lecture a)</a:t>
            </a:r>
          </a:p>
          <a:p>
            <a:r>
              <a:rPr lang="en-US" sz="2800" dirty="0"/>
              <a:t>Describe the organization of the VA system and Military Health System (Lecture b)</a:t>
            </a:r>
          </a:p>
          <a:p>
            <a:r>
              <a:rPr lang="en-US" sz="2800" dirty="0"/>
              <a:t>Describe the structure and function of hospital clinical and administrative units (Lecture c)</a:t>
            </a:r>
          </a:p>
          <a:p>
            <a:r>
              <a:rPr lang="en-US" sz="2800" dirty="0"/>
              <a:t>Describe different types of long term care facilities, with an emphasis on their function (Lecture d</a:t>
            </a:r>
            <a:r>
              <a:rPr lang="en-US" sz="2800" dirty="0" smtClean="0"/>
              <a:t>)</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2384914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Office of the Inspector General (OIG)</a:t>
            </a:r>
            <a:endParaRPr lang="en-US" altLang="en-US" dirty="0" smtClean="0"/>
          </a:p>
        </p:txBody>
      </p:sp>
      <p:sp>
        <p:nvSpPr>
          <p:cNvPr id="29699" name="Content Placeholder 2"/>
          <p:cNvSpPr>
            <a:spLocks noGrp="1"/>
          </p:cNvSpPr>
          <p:nvPr>
            <p:ph sz="quarter" idx="14"/>
          </p:nvPr>
        </p:nvSpPr>
        <p:spPr/>
        <p:txBody>
          <a:bodyPr/>
          <a:lstStyle/>
          <a:p>
            <a:r>
              <a:rPr lang="en-US" altLang="en-US" dirty="0" smtClean="0"/>
              <a:t>Protects the integrity of HHS programs</a:t>
            </a:r>
          </a:p>
          <a:p>
            <a:pPr lvl="1"/>
            <a:r>
              <a:rPr lang="en-US" altLang="en-US" dirty="0" smtClean="0"/>
              <a:t>Performs nationwide audits, investigations</a:t>
            </a:r>
          </a:p>
          <a:p>
            <a:pPr lvl="1"/>
            <a:r>
              <a:rPr lang="en-US" altLang="en-US" dirty="0" smtClean="0"/>
              <a:t>Reports abuses, fraud, or waste</a:t>
            </a:r>
          </a:p>
          <a:p>
            <a:pPr lvl="1"/>
            <a:r>
              <a:rPr lang="en-US" altLang="en-US" dirty="0" smtClean="0"/>
              <a:t>Recommends corrections</a:t>
            </a:r>
          </a:p>
          <a:p>
            <a:r>
              <a:rPr lang="en-US" altLang="en-US" dirty="0" smtClean="0"/>
              <a:t>“Most-Wanted Health Care Fugitives”</a:t>
            </a:r>
          </a:p>
          <a:p>
            <a:pPr lvl="1"/>
            <a:r>
              <a:rPr lang="en-US" altLang="en-US" dirty="0" smtClean="0"/>
              <a:t>Names and photos</a:t>
            </a:r>
          </a:p>
          <a:p>
            <a:pPr lvl="1"/>
            <a:r>
              <a:rPr lang="en-US" altLang="en-US" dirty="0" smtClean="0"/>
              <a:t>Providers and public encouraged to help</a:t>
            </a:r>
          </a:p>
        </p:txBody>
      </p:sp>
      <p:sp>
        <p:nvSpPr>
          <p:cNvPr id="1946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6948E66-8BF5-4556-9CB0-19835191876D}" type="slidenum">
              <a:rPr lang="en-US" altLang="en-US" smtClean="0"/>
              <a:pPr/>
              <a:t>20</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Substance Abuse and Mental Health Services Administration (SAMHSA)</a:t>
            </a:r>
          </a:p>
        </p:txBody>
      </p:sp>
      <p:sp>
        <p:nvSpPr>
          <p:cNvPr id="30723" name="Content Placeholder 2"/>
          <p:cNvSpPr>
            <a:spLocks noGrp="1"/>
          </p:cNvSpPr>
          <p:nvPr>
            <p:ph sz="quarter" idx="14"/>
          </p:nvPr>
        </p:nvSpPr>
        <p:spPr>
          <a:xfrm>
            <a:off x="457200" y="1638300"/>
            <a:ext cx="8229600" cy="4572000"/>
          </a:xfrm>
        </p:spPr>
        <p:txBody>
          <a:bodyPr/>
          <a:lstStyle/>
          <a:p>
            <a:r>
              <a:rPr lang="en-US" altLang="en-US" sz="2800" dirty="0" smtClean="0"/>
              <a:t>Improves the health of people with mental illness and abuse alcohol, tobacco, or drugs</a:t>
            </a:r>
          </a:p>
          <a:p>
            <a:r>
              <a:rPr lang="en-US" altLang="en-US" sz="2800" dirty="0" smtClean="0"/>
              <a:t>6 strategic initiatives:</a:t>
            </a:r>
          </a:p>
          <a:p>
            <a:pPr lvl="1"/>
            <a:r>
              <a:rPr lang="en-US" altLang="en-US" sz="2400" dirty="0" smtClean="0"/>
              <a:t>Prevent substance abuse and mental illness</a:t>
            </a:r>
          </a:p>
          <a:p>
            <a:pPr lvl="1"/>
            <a:r>
              <a:rPr lang="en-US" altLang="en-US" sz="2400" dirty="0" smtClean="0"/>
              <a:t>Integrate health systems</a:t>
            </a:r>
          </a:p>
          <a:p>
            <a:pPr lvl="1"/>
            <a:r>
              <a:rPr lang="en-US" altLang="en-US" sz="2400" dirty="0" smtClean="0"/>
              <a:t>Establish a trauma-informed approach in health</a:t>
            </a:r>
          </a:p>
          <a:p>
            <a:pPr lvl="1"/>
            <a:r>
              <a:rPr lang="en-US" altLang="en-US" sz="2400" dirty="0" smtClean="0"/>
              <a:t>Provide recovery support</a:t>
            </a:r>
          </a:p>
          <a:p>
            <a:pPr lvl="1"/>
            <a:r>
              <a:rPr lang="en-US" altLang="en-US" sz="2400" dirty="0" smtClean="0"/>
              <a:t>Promote health information technology and electronic medical records</a:t>
            </a:r>
          </a:p>
          <a:p>
            <a:pPr lvl="1"/>
            <a:r>
              <a:rPr lang="en-US" altLang="en-US" sz="2400" dirty="0" smtClean="0"/>
              <a:t>Promote cultural sensitivity</a:t>
            </a:r>
          </a:p>
          <a:p>
            <a:pPr lvl="1"/>
            <a:endParaRPr lang="en-US" altLang="en-US" dirty="0" smtClean="0"/>
          </a:p>
        </p:txBody>
      </p:sp>
      <p:sp>
        <p:nvSpPr>
          <p:cNvPr id="2048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58BB2EA-5D7C-49C3-BEFD-CC653E6C479E}" type="slidenum">
              <a:rPr lang="en-US" altLang="en-US" smtClean="0"/>
              <a:pPr/>
              <a:t>21</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State Health Care</a:t>
            </a:r>
            <a:endParaRPr lang="en-US" altLang="en-US" dirty="0" smtClean="0"/>
          </a:p>
        </p:txBody>
      </p:sp>
      <p:sp>
        <p:nvSpPr>
          <p:cNvPr id="31747" name="Content Placeholder 2"/>
          <p:cNvSpPr>
            <a:spLocks noGrp="1"/>
          </p:cNvSpPr>
          <p:nvPr>
            <p:ph sz="quarter" idx="14"/>
          </p:nvPr>
        </p:nvSpPr>
        <p:spPr>
          <a:xfrm>
            <a:off x="457200" y="1638300"/>
            <a:ext cx="8229600" cy="4787900"/>
          </a:xfrm>
        </p:spPr>
        <p:txBody>
          <a:bodyPr/>
          <a:lstStyle/>
          <a:p>
            <a:r>
              <a:rPr lang="en-US" altLang="en-US" sz="2800" dirty="0" smtClean="0"/>
              <a:t>All states have a Department of Health</a:t>
            </a:r>
          </a:p>
          <a:p>
            <a:pPr lvl="1"/>
            <a:r>
              <a:rPr lang="en-US" altLang="en-US" sz="2400" dirty="0" smtClean="0"/>
              <a:t>Organizational structures vary</a:t>
            </a:r>
          </a:p>
          <a:p>
            <a:pPr lvl="1"/>
            <a:r>
              <a:rPr lang="en-US" altLang="en-US" sz="2400" dirty="0" smtClean="0"/>
              <a:t>Responsible for disease treatment, health promotion, care of special groups</a:t>
            </a:r>
          </a:p>
          <a:p>
            <a:pPr lvl="1"/>
            <a:r>
              <a:rPr lang="en-US" altLang="en-US" sz="2400" dirty="0" smtClean="0"/>
              <a:t>State governments partner with HHS </a:t>
            </a:r>
          </a:p>
          <a:p>
            <a:r>
              <a:rPr lang="en-US" altLang="en-US" sz="2800" dirty="0" smtClean="0"/>
              <a:t>National Academy for State Health Policy</a:t>
            </a:r>
          </a:p>
          <a:p>
            <a:pPr lvl="1"/>
            <a:r>
              <a:rPr lang="en-US" altLang="en-US" sz="2400" dirty="0" smtClean="0"/>
              <a:t>Works with states to improve health care access and quality</a:t>
            </a:r>
          </a:p>
          <a:p>
            <a:pPr lvl="1"/>
            <a:r>
              <a:rPr lang="en-US" altLang="en-US" sz="2400" dirty="0" smtClean="0"/>
              <a:t>Encourages collaboration with federal government, private companies, other states</a:t>
            </a:r>
          </a:p>
          <a:p>
            <a:pPr lvl="1"/>
            <a:r>
              <a:rPr lang="en-US" altLang="en-US" sz="2400" dirty="0" smtClean="0"/>
              <a:t>Example: national health care reform</a:t>
            </a:r>
          </a:p>
          <a:p>
            <a:endParaRPr lang="en-US" altLang="en-US" dirty="0" smtClean="0"/>
          </a:p>
        </p:txBody>
      </p:sp>
      <p:sp>
        <p:nvSpPr>
          <p:cNvPr id="2150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CEEFA1A-A9FB-4009-875F-D387CBC27E07}" type="slidenum">
              <a:rPr lang="en-US" altLang="en-US" smtClean="0"/>
              <a:pPr/>
              <a:t>22</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Local Health Care: </a:t>
            </a:r>
            <a:br>
              <a:rPr lang="en-US" altLang="en-US" smtClean="0"/>
            </a:br>
            <a:r>
              <a:rPr lang="en-US" altLang="en-US" smtClean="0"/>
              <a:t>Private Health Care Agencies</a:t>
            </a:r>
            <a:endParaRPr lang="en-US" altLang="en-US" dirty="0" smtClean="0"/>
          </a:p>
        </p:txBody>
      </p:sp>
      <p:sp>
        <p:nvSpPr>
          <p:cNvPr id="32771" name="Content Placeholder 2"/>
          <p:cNvSpPr>
            <a:spLocks noGrp="1"/>
          </p:cNvSpPr>
          <p:nvPr>
            <p:ph sz="quarter" idx="14"/>
          </p:nvPr>
        </p:nvSpPr>
        <p:spPr/>
        <p:txBody>
          <a:bodyPr/>
          <a:lstStyle/>
          <a:p>
            <a:r>
              <a:rPr lang="en-US" altLang="en-US" dirty="0" smtClean="0"/>
              <a:t>Independent health care providers</a:t>
            </a:r>
          </a:p>
          <a:p>
            <a:pPr lvl="1"/>
            <a:r>
              <a:rPr lang="en-US" altLang="en-US" dirty="0" smtClean="0"/>
              <a:t>Single-provider practices</a:t>
            </a:r>
          </a:p>
          <a:p>
            <a:pPr lvl="1"/>
            <a:r>
              <a:rPr lang="en-US" altLang="en-US" dirty="0" smtClean="0"/>
              <a:t>Group practices</a:t>
            </a:r>
          </a:p>
          <a:p>
            <a:r>
              <a:rPr lang="en-US" altLang="en-US" dirty="0" smtClean="0"/>
              <a:t>Corporate health care</a:t>
            </a:r>
          </a:p>
          <a:p>
            <a:pPr lvl="1"/>
            <a:r>
              <a:rPr lang="en-US" altLang="en-US" dirty="0" smtClean="0"/>
              <a:t>Employees, families, retirees</a:t>
            </a:r>
          </a:p>
          <a:p>
            <a:r>
              <a:rPr lang="en-US" altLang="en-US" dirty="0" smtClean="0"/>
              <a:t>Some agencies operate community health centers</a:t>
            </a:r>
          </a:p>
          <a:p>
            <a:r>
              <a:rPr lang="en-US" altLang="en-US" dirty="0" smtClean="0"/>
              <a:t>Can have for-profit or nonprofit status</a:t>
            </a:r>
          </a:p>
        </p:txBody>
      </p:sp>
      <p:sp>
        <p:nvSpPr>
          <p:cNvPr id="2253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CABF4C8-DE15-4BE7-9934-277A0F430DB8}" type="slidenum">
              <a:rPr lang="en-US" altLang="en-US" smtClean="0"/>
              <a:pPr/>
              <a:t>23</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Local Health Care: Hospitals</a:t>
            </a:r>
            <a:endParaRPr lang="en-US" altLang="en-US" dirty="0" smtClean="0"/>
          </a:p>
        </p:txBody>
      </p:sp>
      <p:sp>
        <p:nvSpPr>
          <p:cNvPr id="33795" name="Content Placeholder 2"/>
          <p:cNvSpPr>
            <a:spLocks noGrp="1"/>
          </p:cNvSpPr>
          <p:nvPr>
            <p:ph sz="quarter" idx="14"/>
          </p:nvPr>
        </p:nvSpPr>
        <p:spPr/>
        <p:txBody>
          <a:bodyPr/>
          <a:lstStyle/>
          <a:p>
            <a:r>
              <a:rPr lang="en-US" altLang="en-US" dirty="0" smtClean="0"/>
              <a:t>Profit or nonprofit </a:t>
            </a:r>
          </a:p>
          <a:p>
            <a:r>
              <a:rPr lang="en-US" altLang="en-US" dirty="0" smtClean="0"/>
              <a:t>Government-supported or not</a:t>
            </a:r>
          </a:p>
          <a:p>
            <a:r>
              <a:rPr lang="en-US" altLang="en-US" dirty="0" smtClean="0"/>
              <a:t>General or specialty </a:t>
            </a:r>
          </a:p>
          <a:p>
            <a:pPr lvl="1"/>
            <a:r>
              <a:rPr lang="en-US" altLang="en-US" dirty="0" smtClean="0"/>
              <a:t>University-affiliated or community-based</a:t>
            </a:r>
          </a:p>
          <a:p>
            <a:pPr lvl="1"/>
            <a:r>
              <a:rPr lang="en-US" altLang="en-US" dirty="0" smtClean="0"/>
              <a:t>Single or chain</a:t>
            </a:r>
          </a:p>
          <a:p>
            <a:pPr lvl="1"/>
            <a:r>
              <a:rPr lang="en-US" altLang="en-US" dirty="0" smtClean="0"/>
              <a:t>Critical-access hospitals get Medicare reimbursement</a:t>
            </a:r>
          </a:p>
          <a:p>
            <a:endParaRPr lang="en-US" altLang="en-US" dirty="0" smtClean="0"/>
          </a:p>
        </p:txBody>
      </p:sp>
      <p:sp>
        <p:nvSpPr>
          <p:cNvPr id="23556"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006DFF2-5550-4168-90F7-419EC78DCB0D}" type="slidenum">
              <a:rPr lang="en-US" altLang="en-US" smtClean="0"/>
              <a:pPr/>
              <a:t>24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Delivering Health Care, Part 1</a:t>
            </a:r>
            <a:br>
              <a:rPr lang="en-US" altLang="en-US" smtClean="0"/>
            </a:br>
            <a:r>
              <a:rPr lang="en-US" altLang="en-US" smtClean="0"/>
              <a:t>Summary - Lecture a</a:t>
            </a:r>
            <a:endParaRPr lang="en-US" altLang="en-US" dirty="0" smtClean="0"/>
          </a:p>
        </p:txBody>
      </p:sp>
      <p:sp>
        <p:nvSpPr>
          <p:cNvPr id="34819" name="Content Placeholder 2"/>
          <p:cNvSpPr>
            <a:spLocks noGrp="1"/>
          </p:cNvSpPr>
          <p:nvPr>
            <p:ph type="body" sz="quarter" idx="11"/>
          </p:nvPr>
        </p:nvSpPr>
        <p:spPr>
          <a:xfrm>
            <a:off x="457200" y="1612900"/>
            <a:ext cx="8229600" cy="4650740"/>
          </a:xfrm>
        </p:spPr>
        <p:txBody>
          <a:bodyPr/>
          <a:lstStyle/>
          <a:p>
            <a:r>
              <a:rPr lang="en-US" altLang="en-US" sz="3000" dirty="0" smtClean="0"/>
              <a:t>HHS</a:t>
            </a:r>
          </a:p>
          <a:p>
            <a:pPr lvl="1"/>
            <a:r>
              <a:rPr lang="en-US" altLang="en-US" sz="2600" dirty="0" smtClean="0"/>
              <a:t>Described organization of health care at federal, state and local levels</a:t>
            </a:r>
          </a:p>
          <a:p>
            <a:pPr lvl="1"/>
            <a:r>
              <a:rPr lang="en-US" altLang="en-US" sz="2600" dirty="0" smtClean="0"/>
              <a:t>Provides oversight through eleven operating divisions</a:t>
            </a:r>
          </a:p>
          <a:p>
            <a:r>
              <a:rPr lang="en-US" altLang="en-US" sz="3000" dirty="0" smtClean="0"/>
              <a:t>States run their own departments</a:t>
            </a:r>
          </a:p>
          <a:p>
            <a:pPr lvl="1"/>
            <a:r>
              <a:rPr lang="en-US" altLang="en-US" sz="2600" dirty="0" smtClean="0"/>
              <a:t>Accessed locally through private practices, clinics and hospitals</a:t>
            </a:r>
          </a:p>
          <a:p>
            <a:r>
              <a:rPr lang="en-US" altLang="en-US" sz="3000" dirty="0" smtClean="0"/>
              <a:t>Overall goal – ensure the health of all Americans</a:t>
            </a:r>
          </a:p>
        </p:txBody>
      </p:sp>
      <p:sp>
        <p:nvSpPr>
          <p:cNvPr id="2458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0A2215C-E2DF-4F84-B2CF-D79F7C84F26E}" type="slidenum">
              <a:rPr lang="en-US" altLang="en-US" smtClean="0"/>
              <a:pPr/>
              <a:t>25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Delivering Health Care, Part 1</a:t>
            </a:r>
            <a:br>
              <a:rPr lang="en-US" altLang="en-US" dirty="0"/>
            </a:br>
            <a:r>
              <a:rPr lang="en-US" altLang="en-US" dirty="0"/>
              <a:t>References – 1 – Lecture a</a:t>
            </a:r>
            <a:endParaRPr lang="en-US" dirty="0"/>
          </a:p>
        </p:txBody>
      </p:sp>
      <p:sp>
        <p:nvSpPr>
          <p:cNvPr id="3" name="Text Placeholder 2"/>
          <p:cNvSpPr>
            <a:spLocks noGrp="1"/>
          </p:cNvSpPr>
          <p:nvPr>
            <p:ph type="body" sz="quarter" idx="16"/>
          </p:nvPr>
        </p:nvSpPr>
        <p:spPr>
          <a:xfrm>
            <a:off x="457200" y="1600200"/>
            <a:ext cx="8229600" cy="4663440"/>
          </a:xfrm>
        </p:spPr>
        <p:txBody>
          <a:bodyPr/>
          <a:lstStyle/>
          <a:p>
            <a:r>
              <a:rPr lang="en-US" altLang="en-US" dirty="0"/>
              <a:t>References </a:t>
            </a:r>
          </a:p>
          <a:p>
            <a:r>
              <a:rPr lang="en-US" altLang="en-US" b="0" dirty="0"/>
              <a:t>Administration for Children and </a:t>
            </a:r>
            <a:r>
              <a:rPr lang="en-US" altLang="en-US" b="0" dirty="0" smtClean="0"/>
              <a:t>Families. </a:t>
            </a:r>
            <a:r>
              <a:rPr lang="en-US" altLang="en-US" b="0" dirty="0">
                <a:hlinkClick r:id="rId4" tooltip="URL to the U.S. Department of Health and Human Services Administration for Children and Families website"/>
              </a:rPr>
              <a:t>http://www.acf.hhs.gov</a:t>
            </a:r>
            <a:r>
              <a:rPr lang="en-US" altLang="en-US" b="0" dirty="0"/>
              <a:t>. Accessed January 19, 2017.</a:t>
            </a:r>
          </a:p>
          <a:p>
            <a:r>
              <a:rPr lang="en-US" altLang="en-US" b="0" dirty="0"/>
              <a:t>Administration on </a:t>
            </a:r>
            <a:r>
              <a:rPr lang="en-US" altLang="en-US" b="0" dirty="0" smtClean="0"/>
              <a:t>Aging. </a:t>
            </a:r>
            <a:r>
              <a:rPr lang="en-US" altLang="en-US" b="0" dirty="0">
                <a:hlinkClick r:id="rId5" tooltip="URL for the U.S. Department of Health and Human Services Administration for Community Living, Administration on Aging"/>
              </a:rPr>
              <a:t>http://www.aoa.acl.gov/aging_statistics/index.aspx</a:t>
            </a:r>
            <a:r>
              <a:rPr lang="en-US" altLang="en-US" b="0" dirty="0"/>
              <a:t>. Accessed January 19, 2017.</a:t>
            </a:r>
          </a:p>
          <a:p>
            <a:r>
              <a:rPr lang="en-US" altLang="en-US" b="0" dirty="0"/>
              <a:t>Agency for Health Care Research and </a:t>
            </a:r>
            <a:r>
              <a:rPr lang="en-US" altLang="en-US" b="0" dirty="0" smtClean="0"/>
              <a:t>Quality. </a:t>
            </a:r>
            <a:r>
              <a:rPr lang="en-US" altLang="en-US" b="0" dirty="0">
                <a:hlinkClick r:id="rId6" tooltip="URL to the Agency for Healthcare Research and Quality"/>
              </a:rPr>
              <a:t>http://www.ahrq.gov</a:t>
            </a:r>
            <a:r>
              <a:rPr lang="en-US" altLang="en-US" b="0" dirty="0"/>
              <a:t>. Accessed January 19, 2017.</a:t>
            </a:r>
          </a:p>
          <a:p>
            <a:r>
              <a:rPr lang="en-US" altLang="en-US" b="0" dirty="0"/>
              <a:t>Agency for Toxic Substances and Disease. Agency for Toxic Substances and Disease </a:t>
            </a:r>
            <a:r>
              <a:rPr lang="en-US" altLang="en-US" b="0" dirty="0" smtClean="0"/>
              <a:t>Registry. </a:t>
            </a:r>
            <a:r>
              <a:rPr lang="en-US" altLang="en-US" b="0" dirty="0">
                <a:hlinkClick r:id="rId7" tooltip="URL for the Agency for Toxic Substances and Disease Registry"/>
              </a:rPr>
              <a:t>http://www.atsdr.cdc.gov</a:t>
            </a:r>
            <a:r>
              <a:rPr lang="en-US" altLang="en-US" b="0" dirty="0"/>
              <a:t>. Updated January 18, 2017. Accessed January 19, 2017.</a:t>
            </a:r>
          </a:p>
          <a:p>
            <a:r>
              <a:rPr lang="en-US" altLang="en-US" b="0" dirty="0"/>
              <a:t>Alliance for Advancing Nonprofit Health Care. The value of nonprofit health </a:t>
            </a:r>
            <a:r>
              <a:rPr lang="en-US" altLang="en-US" b="0" dirty="0" smtClean="0"/>
              <a:t>care. </a:t>
            </a:r>
            <a:r>
              <a:rPr lang="en-US" altLang="en-US" b="0" dirty="0">
                <a:hlinkClick r:id="rId8" tooltip="URL for PDF file named The Value of Nonprofit Health Care"/>
              </a:rPr>
              <a:t>http://www.nonprofithealthcare.org/reports/5_value.pdf</a:t>
            </a:r>
            <a:r>
              <a:rPr lang="en-US" altLang="en-US" b="0" dirty="0"/>
              <a:t>. Accessed January 19, 2017.</a:t>
            </a:r>
          </a:p>
          <a:p>
            <a:r>
              <a:rPr lang="en-US" altLang="en-US" b="0" dirty="0"/>
              <a:t>Centers for Disease Control and Prevention. </a:t>
            </a:r>
            <a:r>
              <a:rPr lang="en-US" altLang="en-US" b="0" dirty="0">
                <a:hlinkClick r:id="rId9" tooltip="The URL to the Centers for Disease Control and Prevention"/>
              </a:rPr>
              <a:t>http://www.cdc.gov</a:t>
            </a:r>
            <a:r>
              <a:rPr lang="en-US" altLang="en-US" b="0" dirty="0"/>
              <a:t>. Accessed January 19, 2017.</a:t>
            </a:r>
          </a:p>
          <a:p>
            <a:r>
              <a:rPr lang="en-US" altLang="en-US" b="0" dirty="0"/>
              <a:t>Centers for Medicare and Medicaid Services. CMS programs and </a:t>
            </a:r>
            <a:r>
              <a:rPr lang="en-US" altLang="en-US" b="0" dirty="0" smtClean="0"/>
              <a:t>information. </a:t>
            </a:r>
            <a:r>
              <a:rPr lang="en-US" altLang="en-US" b="0" dirty="0">
                <a:hlinkClick r:id="rId10" tooltip="URL to the Centers for Medicare and Medicaid Services"/>
              </a:rPr>
              <a:t>http://www.cms.gov</a:t>
            </a:r>
            <a:r>
              <a:rPr lang="en-US" altLang="en-US" b="0" dirty="0"/>
              <a:t>. Accessed January 19, 2017.</a:t>
            </a:r>
          </a:p>
          <a:p>
            <a:r>
              <a:rPr lang="en-US" altLang="en-US" b="0" dirty="0"/>
              <a:t>Corporate Health Care </a:t>
            </a:r>
            <a:r>
              <a:rPr lang="en-US" altLang="en-US" b="0" dirty="0" smtClean="0"/>
              <a:t>Coalition. </a:t>
            </a:r>
            <a:r>
              <a:rPr lang="en-US" altLang="en-US" b="0" dirty="0">
                <a:hlinkClick r:id="rId11" tooltip="URL to the Corporate Health Care Coalition"/>
              </a:rPr>
              <a:t>http://www.corporatehealthcare.org</a:t>
            </a:r>
            <a:r>
              <a:rPr lang="en-US" altLang="en-US" b="0" dirty="0"/>
              <a:t>. Accessed January 19, 2017</a:t>
            </a:r>
            <a:r>
              <a:rPr lang="en-US" altLang="en-US" b="0" dirty="0" smtClean="0"/>
              <a:t>.</a:t>
            </a:r>
            <a:endParaRPr lang="en-US" altLang="en-US"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2908445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Delivering Health Care, Part 1</a:t>
            </a:r>
            <a:r>
              <a:rPr lang="en-US" altLang="en-US" dirty="0"/>
              <a:t/>
            </a:r>
            <a:br>
              <a:rPr lang="en-US" altLang="en-US" dirty="0"/>
            </a:br>
            <a:r>
              <a:rPr lang="en-US" altLang="en-US" dirty="0"/>
              <a:t>References </a:t>
            </a:r>
            <a:r>
              <a:rPr lang="en-US" altLang="en-US" dirty="0" smtClean="0"/>
              <a:t>– 2 – Lecture a</a:t>
            </a:r>
          </a:p>
        </p:txBody>
      </p:sp>
      <p:sp>
        <p:nvSpPr>
          <p:cNvPr id="3" name="Text Placeholder 2"/>
          <p:cNvSpPr>
            <a:spLocks noGrp="1"/>
          </p:cNvSpPr>
          <p:nvPr>
            <p:ph type="body" sz="quarter" idx="16"/>
          </p:nvPr>
        </p:nvSpPr>
        <p:spPr>
          <a:xfrm>
            <a:off x="457200" y="1600200"/>
            <a:ext cx="8229600" cy="4305925"/>
          </a:xfrm>
        </p:spPr>
        <p:txBody>
          <a:bodyPr/>
          <a:lstStyle/>
          <a:p>
            <a:r>
              <a:rPr lang="en-US" altLang="en-US" dirty="0" smtClean="0"/>
              <a:t>References</a:t>
            </a:r>
            <a:r>
              <a:rPr lang="en-US" altLang="en-US" b="0" dirty="0" smtClean="0"/>
              <a:t> </a:t>
            </a:r>
          </a:p>
          <a:p>
            <a:r>
              <a:rPr lang="en-US" altLang="en-US" b="0" dirty="0"/>
              <a:t>Health Resources and Services Administration. </a:t>
            </a:r>
            <a:r>
              <a:rPr lang="en-US" altLang="en-US" b="0" dirty="0">
                <a:hlinkClick r:id="rId4" tooltip="URL to the Health Resources and Services Administration"/>
              </a:rPr>
              <a:t>http://www.hrsa.gov/index.html</a:t>
            </a:r>
            <a:r>
              <a:rPr lang="en-US" altLang="en-US" b="0" dirty="0"/>
              <a:t>. Accessed </a:t>
            </a:r>
            <a:r>
              <a:rPr lang="en-US" altLang="en-US" b="0" dirty="0" smtClean="0"/>
              <a:t>January 19, 2017.</a:t>
            </a:r>
            <a:endParaRPr lang="en-US" altLang="en-US" b="0" dirty="0"/>
          </a:p>
          <a:p>
            <a:r>
              <a:rPr lang="en-US" altLang="en-US" b="0" dirty="0"/>
              <a:t>HHS.gov. </a:t>
            </a:r>
            <a:r>
              <a:rPr lang="en-US" altLang="en-US" b="0" dirty="0">
                <a:hlinkClick r:id="rId5" tooltip="URL for Health and Human Services"/>
              </a:rPr>
              <a:t>http://www.hhs.gov</a:t>
            </a:r>
            <a:r>
              <a:rPr lang="en-US" altLang="en-US" b="0" dirty="0"/>
              <a:t>. Accessed January 19, 2017.</a:t>
            </a:r>
          </a:p>
          <a:p>
            <a:r>
              <a:rPr lang="en-US" altLang="en-US" b="0" dirty="0" smtClean="0"/>
              <a:t>Indian Health Service. </a:t>
            </a:r>
            <a:r>
              <a:rPr lang="en-US" altLang="en-US" b="0" dirty="0" smtClean="0">
                <a:hlinkClick r:id="rId6" tooltip="URL for Indian Health Service"/>
              </a:rPr>
              <a:t>http://www.ihs.gov</a:t>
            </a:r>
            <a:r>
              <a:rPr lang="en-US" altLang="en-US" b="0" dirty="0" smtClean="0"/>
              <a:t>. Accessed </a:t>
            </a:r>
            <a:r>
              <a:rPr lang="en-US" altLang="en-US" b="0" dirty="0"/>
              <a:t>January 19, </a:t>
            </a:r>
            <a:r>
              <a:rPr lang="en-US" altLang="en-US" b="0" dirty="0" smtClean="0"/>
              <a:t>2017.</a:t>
            </a:r>
          </a:p>
          <a:p>
            <a:r>
              <a:rPr lang="en-US" altLang="en-US" b="0" dirty="0" smtClean="0"/>
              <a:t>Indian Health Service. IHS fact sheets: Indian health disparities. </a:t>
            </a:r>
            <a:r>
              <a:rPr lang="en-US" altLang="en-US" b="0" dirty="0" smtClean="0">
                <a:hlinkClick r:id="rId7" tooltip="URL to Indian Health Service Newsroom Factsheet on Disparities"/>
              </a:rPr>
              <a:t>https://www.ihs.gov/newsroom/factsheets/disparities/</a:t>
            </a:r>
            <a:r>
              <a:rPr lang="en-US" altLang="en-US" b="0" dirty="0" smtClean="0"/>
              <a:t>. Updated March 2016. Accessed </a:t>
            </a:r>
            <a:r>
              <a:rPr lang="en-US" altLang="en-US" b="0" dirty="0"/>
              <a:t>January 19, 2017.</a:t>
            </a:r>
            <a:endParaRPr lang="en-US" altLang="en-US" b="0" dirty="0" smtClean="0"/>
          </a:p>
          <a:p>
            <a:r>
              <a:rPr lang="en-US" altLang="en-US" b="0" dirty="0" smtClean="0"/>
              <a:t>Medicare.gov. </a:t>
            </a:r>
            <a:r>
              <a:rPr lang="en-US" altLang="en-US" b="0" dirty="0" smtClean="0">
                <a:hlinkClick r:id="rId8" tooltip="URL to the Official U.S. Government Site for Medicare"/>
              </a:rPr>
              <a:t>http://www.medicare.gov</a:t>
            </a:r>
            <a:r>
              <a:rPr lang="en-US" altLang="en-US" b="0" dirty="0" smtClean="0"/>
              <a:t>. Accessed </a:t>
            </a:r>
            <a:r>
              <a:rPr lang="en-US" altLang="en-US" b="0" dirty="0"/>
              <a:t>January 19, 2017.</a:t>
            </a:r>
            <a:endParaRPr lang="en-US" altLang="en-US" b="0" dirty="0" smtClean="0"/>
          </a:p>
          <a:p>
            <a:r>
              <a:rPr lang="en-US" altLang="en-US" b="0" dirty="0" smtClean="0"/>
              <a:t>Census Bureau. Medicare &amp; Medicaid. </a:t>
            </a:r>
            <a:r>
              <a:rPr lang="en-US" altLang="en-US" b="0" dirty="0" smtClean="0">
                <a:hlinkClick r:id="rId9" tooltip="URL for United States Census Bureau web page titled Medicare and Medicaid, Age and Income"/>
              </a:rPr>
              <a:t>http://blogs.census.gov/2013/09/17/medicare-and-medicaid-age-and-income-2/</a:t>
            </a:r>
            <a:r>
              <a:rPr lang="en-US" altLang="en-US" b="0" dirty="0" smtClean="0"/>
              <a:t>. Accessed </a:t>
            </a:r>
            <a:r>
              <a:rPr lang="en-US" altLang="en-US" b="0" dirty="0"/>
              <a:t>January 19, 2017.</a:t>
            </a:r>
            <a:endParaRPr lang="en-US" altLang="en-US" b="0" dirty="0" smtClean="0"/>
          </a:p>
          <a:p>
            <a:r>
              <a:rPr lang="en-US" altLang="en-US" b="0" dirty="0" smtClean="0"/>
              <a:t>Medline Plus. Medicare. </a:t>
            </a:r>
            <a:r>
              <a:rPr lang="en-US" altLang="en-US" b="0" dirty="0" smtClean="0">
                <a:hlinkClick r:id="rId10" tooltip="URL to U.S. National Library of Medicine Medline Plus website on Medicare"/>
              </a:rPr>
              <a:t>http://www.nlm.nih.gov/medlineplus/medicare.html</a:t>
            </a:r>
            <a:r>
              <a:rPr lang="en-US" altLang="en-US" b="0" dirty="0" smtClean="0"/>
              <a:t>. Updated March 16, 2011. Accessed </a:t>
            </a:r>
            <a:r>
              <a:rPr lang="en-US" altLang="en-US" b="0" dirty="0"/>
              <a:t>January 19, 2017.</a:t>
            </a:r>
            <a:endParaRPr lang="en-US" altLang="en-US" b="0" dirty="0" smtClean="0"/>
          </a:p>
          <a:p>
            <a:r>
              <a:rPr lang="en-US" altLang="en-US" b="0" dirty="0"/>
              <a:t>National Academy for State Health Policy. </a:t>
            </a:r>
            <a:r>
              <a:rPr lang="en-US" altLang="en-US" b="0" dirty="0">
                <a:hlinkClick r:id="rId11" tooltip="URL to the National Academy for State Health Policy"/>
              </a:rPr>
              <a:t>http://www.nashp.org</a:t>
            </a:r>
            <a:r>
              <a:rPr lang="en-US" altLang="en-US" b="0" dirty="0"/>
              <a:t>. Updated March 2011. Accessed January 19, 2017.</a:t>
            </a:r>
          </a:p>
        </p:txBody>
      </p:sp>
      <p:sp>
        <p:nvSpPr>
          <p:cNvPr id="2662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18E8FDB-DE10-4CAF-A78B-F63FE8164265}" type="slidenum">
              <a:rPr lang="en-US" altLang="en-US" smtClean="0"/>
              <a:pPr/>
              <a:t>27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smtClean="0"/>
              <a:t>Delivering Health Care, Part 1</a:t>
            </a:r>
            <a:br>
              <a:rPr lang="en-US" altLang="en-US" dirty="0" smtClean="0"/>
            </a:br>
            <a:r>
              <a:rPr lang="en-US" altLang="en-US" dirty="0"/>
              <a:t>References </a:t>
            </a:r>
            <a:r>
              <a:rPr lang="en-US" altLang="en-US" dirty="0" smtClean="0"/>
              <a:t>– 3 – Lecture a</a:t>
            </a:r>
          </a:p>
        </p:txBody>
      </p:sp>
      <p:sp>
        <p:nvSpPr>
          <p:cNvPr id="3" name="Text Placeholder 2"/>
          <p:cNvSpPr>
            <a:spLocks noGrp="1"/>
          </p:cNvSpPr>
          <p:nvPr>
            <p:ph type="body" sz="quarter" idx="16"/>
          </p:nvPr>
        </p:nvSpPr>
        <p:spPr>
          <a:xfrm>
            <a:off x="457200" y="1600199"/>
            <a:ext cx="8229600" cy="3822913"/>
          </a:xfrm>
        </p:spPr>
        <p:txBody>
          <a:bodyPr/>
          <a:lstStyle/>
          <a:p>
            <a:r>
              <a:rPr lang="en-US" altLang="en-US" dirty="0" smtClean="0"/>
              <a:t>References </a:t>
            </a:r>
          </a:p>
          <a:p>
            <a:r>
              <a:rPr lang="en-US" altLang="en-US" b="0" dirty="0" smtClean="0"/>
              <a:t>National </a:t>
            </a:r>
            <a:r>
              <a:rPr lang="en-US" altLang="en-US" b="0" dirty="0"/>
              <a:t>Association of Community Health Centers. </a:t>
            </a:r>
            <a:r>
              <a:rPr lang="en-US" altLang="en-US" b="0" dirty="0">
                <a:hlinkClick r:id="rId4" tooltip="URL for National Association of Community Health Centers"/>
              </a:rPr>
              <a:t>http://www.nachc.org</a:t>
            </a:r>
            <a:r>
              <a:rPr lang="en-US" altLang="en-US" b="0" dirty="0"/>
              <a:t>. Accessed </a:t>
            </a:r>
            <a:r>
              <a:rPr lang="en-US" altLang="en-US" b="0" dirty="0" smtClean="0"/>
              <a:t>January 19, 2017.</a:t>
            </a:r>
            <a:endParaRPr lang="en-US" altLang="en-US" b="0" dirty="0"/>
          </a:p>
          <a:p>
            <a:r>
              <a:rPr lang="en-US" b="0" dirty="0" smtClean="0"/>
              <a:t>National </a:t>
            </a:r>
            <a:r>
              <a:rPr lang="en-US" b="0" dirty="0"/>
              <a:t>Institutes of Health. </a:t>
            </a:r>
            <a:r>
              <a:rPr lang="en-US" b="0" dirty="0">
                <a:hlinkClick r:id="rId5" tooltip="URL to the National Institutes of Health"/>
              </a:rPr>
              <a:t>http://www.nih.gov</a:t>
            </a:r>
            <a:r>
              <a:rPr lang="en-US" b="0" dirty="0"/>
              <a:t>. </a:t>
            </a:r>
            <a:r>
              <a:rPr lang="en-US" altLang="en-US" b="0" dirty="0"/>
              <a:t>Accessed January 19, 2017.</a:t>
            </a:r>
          </a:p>
          <a:p>
            <a:r>
              <a:rPr lang="en-US" b="0" dirty="0"/>
              <a:t>Office of Inspector General. </a:t>
            </a:r>
            <a:r>
              <a:rPr lang="en-US" b="0" dirty="0">
                <a:hlinkClick r:id="rId6" tooltip="URL to the U.S. Department of Health and Human Services Office of the Inspector General"/>
              </a:rPr>
              <a:t>http://oig.hhs.gov</a:t>
            </a:r>
            <a:r>
              <a:rPr lang="en-US" b="0" dirty="0"/>
              <a:t>. </a:t>
            </a:r>
            <a:r>
              <a:rPr lang="en-US" altLang="en-US" b="0" dirty="0"/>
              <a:t>Accessed January 19, 2017.</a:t>
            </a:r>
          </a:p>
          <a:p>
            <a:r>
              <a:rPr lang="en-US" altLang="en-US" b="0" dirty="0"/>
              <a:t>Office of the Inspector General. 2016 Work Plan. </a:t>
            </a:r>
            <a:r>
              <a:rPr lang="en-US" altLang="en-US" b="0" dirty="0">
                <a:hlinkClick r:id="rId7" tooltip="URL for 80 page PDF from U.S. Dept of Health and Human Services Office of the Inspector General titled Work Plan Fiscal 2016"/>
              </a:rPr>
              <a:t>http://oig.hhs.gov/reports-and-publications/archives/workplan/2016/oig-work-plan-2016.pdf</a:t>
            </a:r>
            <a:r>
              <a:rPr lang="en-US" altLang="en-US" b="0" dirty="0"/>
              <a:t>. Accessed January 19, 2017.</a:t>
            </a:r>
          </a:p>
          <a:p>
            <a:r>
              <a:rPr lang="en-US" b="0" dirty="0" smtClean="0"/>
              <a:t>Rural Health Information Hub. Frequently asked questions. </a:t>
            </a:r>
            <a:r>
              <a:rPr lang="en-US" b="0" dirty="0" smtClean="0">
                <a:hlinkClick r:id="rId8" tooltip="URL to Frequently Asked Questions on Rural Health Information Hub website"/>
              </a:rPr>
              <a:t>https://www.ruralhealthinfo.org/topics/critical-access-hospitals#faqs</a:t>
            </a:r>
            <a:r>
              <a:rPr lang="en-US" b="0" dirty="0" smtClean="0"/>
              <a:t>. </a:t>
            </a:r>
            <a:r>
              <a:rPr lang="en-US" altLang="en-US" b="0" dirty="0" smtClean="0"/>
              <a:t>Accessed </a:t>
            </a:r>
            <a:r>
              <a:rPr lang="en-US" altLang="en-US" b="0" dirty="0"/>
              <a:t>January 19, 2017.</a:t>
            </a:r>
            <a:endParaRPr lang="en-US" altLang="en-US" b="0" dirty="0" smtClean="0"/>
          </a:p>
          <a:p>
            <a:r>
              <a:rPr lang="en-US" b="0" dirty="0" smtClean="0"/>
              <a:t>Substance Abuse and Mental Health Services Administration. </a:t>
            </a:r>
            <a:r>
              <a:rPr lang="en-US" b="0" dirty="0" smtClean="0">
                <a:hlinkClick r:id="rId9" tooltip="URL to Substance Abuse and Mental Health Services Administration"/>
              </a:rPr>
              <a:t>http://www.samhsa.gov</a:t>
            </a:r>
            <a:r>
              <a:rPr lang="en-US" b="0" dirty="0" smtClean="0"/>
              <a:t>. </a:t>
            </a:r>
            <a:r>
              <a:rPr lang="en-US" altLang="en-US" b="0" dirty="0" smtClean="0"/>
              <a:t>Accessed </a:t>
            </a:r>
            <a:r>
              <a:rPr lang="en-US" altLang="en-US" b="0" dirty="0"/>
              <a:t>January 19, </a:t>
            </a:r>
            <a:r>
              <a:rPr lang="en-US" altLang="en-US" b="0" dirty="0" smtClean="0"/>
              <a:t>2017.</a:t>
            </a:r>
          </a:p>
          <a:p>
            <a:r>
              <a:rPr lang="en-US" b="0" dirty="0" smtClean="0"/>
              <a:t>U.S. Food and Drug Administration. </a:t>
            </a:r>
            <a:r>
              <a:rPr lang="en-US" b="0" dirty="0" smtClean="0">
                <a:hlinkClick r:id="rId10" tooltip="URL to U.S. Department of Health and Human Services, U.S. Food and Drug Administration"/>
              </a:rPr>
              <a:t>http://www.fda.gov</a:t>
            </a:r>
            <a:r>
              <a:rPr lang="en-US" b="0" dirty="0" smtClean="0"/>
              <a:t>. </a:t>
            </a:r>
            <a:r>
              <a:rPr lang="en-US" altLang="en-US" b="0" dirty="0" smtClean="0"/>
              <a:t>Accessed </a:t>
            </a:r>
            <a:r>
              <a:rPr lang="en-US" altLang="en-US" b="0" dirty="0"/>
              <a:t>January 19, 2017.</a:t>
            </a:r>
            <a:endParaRPr lang="en-US" altLang="en-US" b="0" dirty="0" smtClean="0"/>
          </a:p>
          <a:p>
            <a:endParaRPr lang="en-US" b="0" dirty="0" smtClean="0"/>
          </a:p>
          <a:p>
            <a:endParaRPr lang="en-US" b="0" dirty="0"/>
          </a:p>
        </p:txBody>
      </p:sp>
      <p:sp>
        <p:nvSpPr>
          <p:cNvPr id="36868" name="Text Placeholder 4"/>
          <p:cNvSpPr>
            <a:spLocks noGrp="1"/>
          </p:cNvSpPr>
          <p:nvPr>
            <p:ph type="body" sz="quarter" idx="20"/>
          </p:nvPr>
        </p:nvSpPr>
        <p:spPr>
          <a:xfrm>
            <a:off x="456227" y="5423112"/>
            <a:ext cx="8229600" cy="956050"/>
          </a:xfrm>
        </p:spPr>
        <p:txBody>
          <a:bodyPr/>
          <a:lstStyle/>
          <a:p>
            <a:r>
              <a:rPr lang="en-US" altLang="en-US" dirty="0" smtClean="0"/>
              <a:t>Images</a:t>
            </a:r>
          </a:p>
          <a:p>
            <a:r>
              <a:rPr lang="en-US" altLang="en-US" b="0" dirty="0" smtClean="0"/>
              <a:t>Slide 5: US Department of Health and Human Services organizational chart. Available from </a:t>
            </a:r>
            <a:r>
              <a:rPr lang="en-US" altLang="en-US" b="0" dirty="0" smtClean="0">
                <a:hlinkClick r:id="rId11" tooltip="URL to organizational chart for health and human services"/>
              </a:rPr>
              <a:t>http://www.hhs.gov/about/orgchart/</a:t>
            </a:r>
            <a:r>
              <a:rPr lang="en-US" altLang="en-US" b="0" dirty="0" smtClean="0"/>
              <a:t>. Accessed </a:t>
            </a:r>
            <a:r>
              <a:rPr lang="en-US" altLang="en-US" b="0" dirty="0"/>
              <a:t>January 19, 2017. </a:t>
            </a:r>
            <a:endParaRPr lang="en-US" altLang="en-US" b="0" dirty="0" smtClean="0"/>
          </a:p>
          <a:p>
            <a:endParaRPr lang="en-US" altLang="en-US" dirty="0" smtClean="0"/>
          </a:p>
        </p:txBody>
      </p:sp>
      <p:sp>
        <p:nvSpPr>
          <p:cNvPr id="26629"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18E8FDB-DE10-4CAF-A78B-F63FE8164265}" type="slidenum">
              <a:rPr lang="en-US" altLang="en-US" smtClean="0"/>
              <a:pPr/>
              <a:t>28</a:t>
            </a:fld>
            <a:endParaRPr lang="en-US" altLang="en-US" dirty="0"/>
          </a:p>
        </p:txBody>
      </p:sp>
    </p:spTree>
    <p:custDataLst>
      <p:tags r:id="rId1"/>
    </p:custDataLst>
    <p:extLst>
      <p:ext uri="{BB962C8B-B14F-4D97-AF65-F5344CB8AC3E}">
        <p14:creationId xmlns:p14="http://schemas.microsoft.com/office/powerpoint/2010/main" val="3438076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168311"/>
          </a:xfrm>
        </p:spPr>
        <p:txBody>
          <a:bodyPr/>
          <a:lstStyle/>
          <a:p>
            <a:r>
              <a:rPr lang="en-US" altLang="en-US" dirty="0" smtClean="0"/>
              <a:t>Introduction to Health Care</a:t>
            </a:r>
            <a:br>
              <a:rPr lang="en-US" altLang="en-US" dirty="0" smtClean="0"/>
            </a:br>
            <a:r>
              <a:rPr lang="en-US" altLang="en-US" dirty="0" smtClean="0"/>
              <a:t>and Public Health in the U.S.</a:t>
            </a:r>
            <a:r>
              <a:rPr lang="en-US" dirty="0" smtClean="0"/>
              <a:t/>
            </a:r>
            <a:br>
              <a:rPr lang="en-US" dirty="0" smtClean="0"/>
            </a:br>
            <a:r>
              <a:rPr lang="en-US" altLang="en-US" dirty="0" smtClean="0"/>
              <a:t>Delivering Health Care, Part 1</a:t>
            </a:r>
            <a:br>
              <a:rPr lang="en-US" altLang="en-US" dirty="0" smtClean="0"/>
            </a:br>
            <a:r>
              <a:rPr lang="en-US" altLang="en-US" dirty="0" smtClean="0"/>
              <a:t>Lecture a</a:t>
            </a:r>
            <a:endParaRPr lang="en-US" dirty="0"/>
          </a:p>
        </p:txBody>
      </p:sp>
      <p:sp>
        <p:nvSpPr>
          <p:cNvPr id="8" name="Content Placeholder 7"/>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2806145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Learning Objectives – Lecture a</a:t>
            </a:r>
          </a:p>
        </p:txBody>
      </p:sp>
      <p:sp>
        <p:nvSpPr>
          <p:cNvPr id="3" name="Content Placeholder 2"/>
          <p:cNvSpPr>
            <a:spLocks noGrp="1"/>
          </p:cNvSpPr>
          <p:nvPr>
            <p:ph sz="quarter" idx="14"/>
          </p:nvPr>
        </p:nvSpPr>
        <p:spPr/>
        <p:txBody>
          <a:bodyPr/>
          <a:lstStyle/>
          <a:p>
            <a:r>
              <a:rPr lang="en-US" altLang="en-US" dirty="0"/>
              <a:t>Describe the organization of health care at the federal, state, and local levels</a:t>
            </a:r>
          </a:p>
          <a:p>
            <a:pPr lvl="1"/>
            <a:r>
              <a:rPr lang="en-US" altLang="en-US" dirty="0"/>
              <a:t>Overview of the U.S. Department of Health and Human Services (HHS)</a:t>
            </a:r>
          </a:p>
          <a:p>
            <a:pPr lvl="1"/>
            <a:r>
              <a:rPr lang="en-US" altLang="en-US" dirty="0"/>
              <a:t>Role of state governments in health care</a:t>
            </a:r>
          </a:p>
          <a:p>
            <a:pPr lvl="1"/>
            <a:r>
              <a:rPr lang="en-US" altLang="en-US" dirty="0"/>
              <a:t>Local health care </a:t>
            </a:r>
            <a:r>
              <a:rPr lang="en-US" altLang="en-US" dirty="0" smtClean="0"/>
              <a:t>organizations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84734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Purpose of the HHS</a:t>
            </a:r>
            <a:endParaRPr lang="en-US" altLang="en-US" dirty="0" smtClean="0"/>
          </a:p>
        </p:txBody>
      </p:sp>
      <p:sp>
        <p:nvSpPr>
          <p:cNvPr id="17411" name="Content Placeholder 2"/>
          <p:cNvSpPr>
            <a:spLocks noGrp="1"/>
          </p:cNvSpPr>
          <p:nvPr>
            <p:ph sz="quarter" idx="14"/>
          </p:nvPr>
        </p:nvSpPr>
        <p:spPr/>
        <p:txBody>
          <a:bodyPr/>
          <a:lstStyle/>
          <a:p>
            <a:r>
              <a:rPr lang="en-US" altLang="en-US" dirty="0" smtClean="0"/>
              <a:t>Provides essential health care for all Americans</a:t>
            </a:r>
          </a:p>
          <a:p>
            <a:r>
              <a:rPr lang="en-US" altLang="en-US" dirty="0" smtClean="0"/>
              <a:t>Protects the needy or underserved</a:t>
            </a:r>
          </a:p>
          <a:p>
            <a:r>
              <a:rPr lang="en-US" altLang="en-US" dirty="0" smtClean="0"/>
              <a:t>State, local, and tribal levels</a:t>
            </a:r>
          </a:p>
          <a:p>
            <a:r>
              <a:rPr lang="en-US" altLang="en-US" dirty="0" smtClean="0"/>
              <a:t>Structure </a:t>
            </a:r>
          </a:p>
          <a:p>
            <a:pPr lvl="1"/>
            <a:r>
              <a:rPr lang="en-US" altLang="en-US" dirty="0" smtClean="0"/>
              <a:t>Office of the Secretary</a:t>
            </a:r>
          </a:p>
          <a:p>
            <a:pPr lvl="1"/>
            <a:r>
              <a:rPr lang="en-US" altLang="en-US" dirty="0" smtClean="0"/>
              <a:t>11 operating divisions</a:t>
            </a:r>
          </a:p>
        </p:txBody>
      </p:sp>
      <p:sp>
        <p:nvSpPr>
          <p:cNvPr id="7172"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F538191-07EA-4BD2-9990-8736A3DF2350}" type="slidenum">
              <a:rPr lang="en-US" altLang="en-US" smtClean="0"/>
              <a:pPr/>
              <a:t>4</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Organization of the HHS</a:t>
            </a:r>
            <a:endParaRPr lang="en-US" altLang="en-US" dirty="0" smtClean="0"/>
          </a:p>
        </p:txBody>
      </p:sp>
      <p:pic>
        <p:nvPicPr>
          <p:cNvPr id="10" name="Picture Placeholder 9" descr="Organizational chart of Health and Human Services. The Secretary is at the top. The eleven HHS operating divisions are:&#10;Administration for Children and Families&#10;Administration on Aging&#10;Agency for Healthcare Research and Quality&#10;Agency for Toxic Substances and Disease Registry&#10;Centers for Disease Control and Prevention&#10;Centers for Medicare and Medicaid Services&#10;Food and Drug Administration&#10;Health Resources and Services Administration&#10;Indian Health Service&#10;National Institutes of Health&#10;Substance Abuse and Mental Health Services Administration&#10;" title="Organization of the HHS"/>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51000" r="-51000"/>
          <a:stretch/>
        </p:blipFill>
        <p:spPr/>
      </p:pic>
      <p:sp>
        <p:nvSpPr>
          <p:cNvPr id="18436" name="Text Placeholder 11"/>
          <p:cNvSpPr>
            <a:spLocks noGrp="1"/>
          </p:cNvSpPr>
          <p:nvPr>
            <p:ph type="body" sz="quarter" idx="32"/>
          </p:nvPr>
        </p:nvSpPr>
        <p:spPr>
          <a:xfrm>
            <a:off x="2788170" y="6246401"/>
            <a:ext cx="2151091" cy="321539"/>
          </a:xfrm>
        </p:spPr>
        <p:txBody>
          <a:bodyPr/>
          <a:lstStyle/>
          <a:p>
            <a:r>
              <a:rPr lang="en-US" altLang="en-US" dirty="0" smtClean="0"/>
              <a:t>1.1 Chart: (HHS.gov, ND)</a:t>
            </a:r>
          </a:p>
          <a:p>
            <a:endParaRPr lang="en-US" altLang="en-US" dirty="0" smtClean="0"/>
          </a:p>
        </p:txBody>
      </p:sp>
      <p:sp>
        <p:nvSpPr>
          <p:cNvPr id="820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25188B7-4797-4215-9092-D9BEF30EFC4C}" type="slidenum">
              <a:rPr lang="en-US" altLang="en-US" smtClean="0"/>
              <a:pPr/>
              <a:t>5</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Administration for</a:t>
            </a:r>
            <a:br>
              <a:rPr lang="en-US" altLang="en-US" smtClean="0"/>
            </a:br>
            <a:r>
              <a:rPr lang="en-US" altLang="en-US" smtClean="0"/>
              <a:t>Children and Families (ACF)</a:t>
            </a:r>
            <a:endParaRPr lang="en-US" altLang="en-US" dirty="0" smtClean="0"/>
          </a:p>
        </p:txBody>
      </p:sp>
      <p:sp>
        <p:nvSpPr>
          <p:cNvPr id="19459" name="Content Placeholder 2"/>
          <p:cNvSpPr>
            <a:spLocks noGrp="1"/>
          </p:cNvSpPr>
          <p:nvPr>
            <p:ph sz="quarter" idx="14"/>
          </p:nvPr>
        </p:nvSpPr>
        <p:spPr/>
        <p:txBody>
          <a:bodyPr/>
          <a:lstStyle/>
          <a:p>
            <a:r>
              <a:rPr lang="en-US" altLang="en-US" dirty="0" smtClean="0"/>
              <a:t>Addresses the economic and social well-being of children, families, individuals, communities</a:t>
            </a:r>
          </a:p>
          <a:p>
            <a:r>
              <a:rPr lang="en-US" altLang="en-US" dirty="0" smtClean="0"/>
              <a:t>Vulnerable populations</a:t>
            </a:r>
          </a:p>
          <a:p>
            <a:r>
              <a:rPr lang="en-US" altLang="en-US" dirty="0" smtClean="0"/>
              <a:t>Programs are both national and regional </a:t>
            </a:r>
          </a:p>
          <a:p>
            <a:r>
              <a:rPr lang="en-US" altLang="en-US" dirty="0" smtClean="0"/>
              <a:t>Well-known program: Head Start</a:t>
            </a:r>
          </a:p>
          <a:p>
            <a:endParaRPr lang="en-US" altLang="en-US" dirty="0" smtClean="0"/>
          </a:p>
        </p:txBody>
      </p:sp>
      <p:sp>
        <p:nvSpPr>
          <p:cNvPr id="9220"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AB80097-09CC-4A09-8D85-1391E6B3EC6C}" type="slidenum">
              <a:rPr lang="en-US" altLang="en-US" smtClean="0"/>
              <a:pPr/>
              <a:t>6</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Administration on Aging (AoA)</a:t>
            </a:r>
            <a:endParaRPr lang="en-US" altLang="en-US" dirty="0" smtClean="0"/>
          </a:p>
        </p:txBody>
      </p:sp>
      <p:sp>
        <p:nvSpPr>
          <p:cNvPr id="20483" name="Content Placeholder 2"/>
          <p:cNvSpPr>
            <a:spLocks noGrp="1"/>
          </p:cNvSpPr>
          <p:nvPr>
            <p:ph sz="quarter" idx="14"/>
          </p:nvPr>
        </p:nvSpPr>
        <p:spPr/>
        <p:txBody>
          <a:bodyPr/>
          <a:lstStyle/>
          <a:p>
            <a:r>
              <a:rPr lang="en-US" altLang="en-US" dirty="0" smtClean="0"/>
              <a:t>Adults 65 years of age and older will be 21.7% of the U.S. population by 2040</a:t>
            </a:r>
          </a:p>
          <a:p>
            <a:r>
              <a:rPr lang="en-US" altLang="en-US" dirty="0" smtClean="0"/>
              <a:t>Programs are both home-based and community-based</a:t>
            </a:r>
          </a:p>
          <a:p>
            <a:r>
              <a:rPr lang="en-US" altLang="en-US" dirty="0" smtClean="0"/>
              <a:t>Funds non-medical programs to prolong health and independence</a:t>
            </a:r>
          </a:p>
          <a:p>
            <a:r>
              <a:rPr lang="en-US" altLang="en-US" dirty="0" smtClean="0"/>
              <a:t>Multiple needs served: nutritional, logistical, legal, quality of life</a:t>
            </a:r>
          </a:p>
        </p:txBody>
      </p:sp>
      <p:sp>
        <p:nvSpPr>
          <p:cNvPr id="10244"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AC00483-B066-427C-86A0-8EDBD13E79FD}" type="slidenum">
              <a:rPr lang="en-US" altLang="en-US" smtClean="0"/>
              <a:pPr/>
              <a:t>7</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Agency for Healthcare Research and Quality (AHRQ) - 1</a:t>
            </a:r>
            <a:endParaRPr lang="en-US" altLang="en-US" dirty="0" smtClean="0"/>
          </a:p>
        </p:txBody>
      </p:sp>
      <p:sp>
        <p:nvSpPr>
          <p:cNvPr id="21507" name="Content Placeholder 2"/>
          <p:cNvSpPr>
            <a:spLocks noGrp="1"/>
          </p:cNvSpPr>
          <p:nvPr>
            <p:ph sz="quarter" idx="14"/>
          </p:nvPr>
        </p:nvSpPr>
        <p:spPr/>
        <p:txBody>
          <a:bodyPr/>
          <a:lstStyle/>
          <a:p>
            <a:r>
              <a:rPr lang="en-US" altLang="en-US" dirty="0" smtClean="0"/>
              <a:t>Mission: </a:t>
            </a:r>
          </a:p>
          <a:p>
            <a:pPr lvl="1"/>
            <a:r>
              <a:rPr lang="en-US" dirty="0" smtClean="0"/>
              <a:t>produce evidence to make health care safer, higher quality, more accessible, equitable, and affordable, and to work within the U.S. Department of Health and Human Services and with other partners to make sure that the evidence is understood and used</a:t>
            </a:r>
            <a:endParaRPr lang="en-US" altLang="en-US" dirty="0" smtClean="0"/>
          </a:p>
          <a:p>
            <a:r>
              <a:rPr lang="en-US" altLang="en-US" dirty="0" smtClean="0"/>
              <a:t>All stakeholders are included</a:t>
            </a:r>
          </a:p>
          <a:p>
            <a:pPr lvl="1"/>
            <a:r>
              <a:rPr lang="en-US" altLang="en-US" dirty="0" smtClean="0"/>
              <a:t>Health care value</a:t>
            </a:r>
          </a:p>
        </p:txBody>
      </p:sp>
      <p:sp>
        <p:nvSpPr>
          <p:cNvPr id="1126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8B6D3F8-B4D8-4973-B7AF-F182916E127C}" type="slidenum">
              <a:rPr lang="en-US" altLang="en-US" smtClean="0"/>
              <a:pPr/>
              <a:t>8</a:t>
            </a:fld>
            <a:endParaRPr lang="en-US" alt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Agency for Healthcare Research and Quality (AHRQ) - 2</a:t>
            </a:r>
            <a:endParaRPr lang="en-US" altLang="en-US" dirty="0" smtClean="0"/>
          </a:p>
        </p:txBody>
      </p:sp>
      <p:sp>
        <p:nvSpPr>
          <p:cNvPr id="21507" name="Content Placeholder 2"/>
          <p:cNvSpPr>
            <a:spLocks noGrp="1"/>
          </p:cNvSpPr>
          <p:nvPr>
            <p:ph sz="quarter" idx="14"/>
          </p:nvPr>
        </p:nvSpPr>
        <p:spPr/>
        <p:txBody>
          <a:bodyPr/>
          <a:lstStyle/>
          <a:p>
            <a:r>
              <a:rPr lang="en-US" altLang="en-US" dirty="0" smtClean="0"/>
              <a:t>Helps organizations adopt new technology</a:t>
            </a:r>
          </a:p>
          <a:p>
            <a:r>
              <a:rPr lang="en-US" altLang="en-US" dirty="0" smtClean="0"/>
              <a:t>Areas of research:</a:t>
            </a:r>
          </a:p>
          <a:p>
            <a:pPr lvl="1"/>
            <a:r>
              <a:rPr lang="en-US" altLang="en-US" dirty="0" smtClean="0"/>
              <a:t>Effectiveness of treatments</a:t>
            </a:r>
          </a:p>
          <a:p>
            <a:pPr lvl="1"/>
            <a:r>
              <a:rPr lang="en-US" altLang="en-US" dirty="0" smtClean="0"/>
              <a:t>Quality improvement and patient safety</a:t>
            </a:r>
          </a:p>
          <a:p>
            <a:pPr lvl="1"/>
            <a:r>
              <a:rPr lang="en-US" altLang="en-US" dirty="0" smtClean="0"/>
              <a:t>Illness prevention and care management</a:t>
            </a:r>
          </a:p>
          <a:p>
            <a:pPr lvl="1"/>
            <a:r>
              <a:rPr lang="en-US" altLang="en-US" dirty="0" smtClean="0"/>
              <a:t>Health care value</a:t>
            </a:r>
          </a:p>
        </p:txBody>
      </p:sp>
      <p:sp>
        <p:nvSpPr>
          <p:cNvPr id="11268" name="Slide Number Placeholder 5"/>
          <p:cNvSpPr>
            <a:spLocks noGrp="1"/>
          </p:cNvSpPr>
          <p:nvPr>
            <p:ph type="sldNum" sz="quarter" idx="4"/>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8B6D3F8-B4D8-4973-B7AF-F182916E127C}" type="slidenum">
              <a:rPr lang="en-US" altLang="en-US" smtClean="0"/>
              <a:pPr/>
              <a:t>9</a:t>
            </a:fld>
            <a:endParaRPr lang="en-US" altLang="en-US" dirty="0"/>
          </a:p>
        </p:txBody>
      </p:sp>
    </p:spTree>
    <p:custDataLst>
      <p:tags r:id="rId1"/>
    </p:custDataLst>
    <p:extLst>
      <p:ext uri="{BB962C8B-B14F-4D97-AF65-F5344CB8AC3E}">
        <p14:creationId xmlns:p14="http://schemas.microsoft.com/office/powerpoint/2010/main" val="18299797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9"/>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ade5d467-5125-40b3-8a0e-56d1b4c7b971"/>
  <p:tag name="AUDIO_IMPORT" val="C:\Documents and Settings\skidmorn\My Documents\Dropbox\NTDC\OHSU CDC\Comp1\Unit2\PPT Production\comp1_unit2\comp1_unit2\comp1_unit2a\comp1_unit2a_S-8_V3.mp3"/>
  <p:tag name="AUDIO_ID" val="280"/>
  <p:tag name="ELAPSEDTIME" val="79.935"/>
  <p:tag name="ARTICULATE_SLIDE_NAV" val="8"/>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ade5d467-5125-40b3-8a0e-56d1b4c7b971"/>
  <p:tag name="AUDIO_IMPORT" val="C:\Documents and Settings\skidmorn\My Documents\Dropbox\NTDC\OHSU CDC\Comp1\Unit2\PPT Production\comp1_unit2\comp1_unit2\comp1_unit2a\comp1_unit2a_S-8_V3.mp3"/>
  <p:tag name="AUDIO_ID" val="280"/>
  <p:tag name="ELAPSEDTIME" val="79.935"/>
  <p:tag name="ARTICULATE_SLIDE_NAV" val="8"/>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edb38f4f-0ab9-430a-a70b-31d496a93596"/>
  <p:tag name="AUDIO_IMPORT" val="C:\Documents and Settings\skidmorn\My Documents\Dropbox\NTDC\OHSU CDC\Comp1\Unit2\PPT Production\comp1_unit2\comp1_unit2\comp1_unit2a\comp1_unit2a_S-9_V3.mp3"/>
  <p:tag name="AUDIO_ID" val="281"/>
  <p:tag name="ELAPSEDTIME" val="86.309"/>
  <p:tag name="ARTICULATE_SLIDE_NAV" val="9"/>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edb38f4f-0ab9-430a-a70b-31d496a93596"/>
  <p:tag name="AUDIO_IMPORT" val="C:\Documents and Settings\skidmorn\My Documents\Dropbox\NTDC\OHSU CDC\Comp1\Unit2\PPT Production\comp1_unit2\comp1_unit2\comp1_unit2a\comp1_unit2a_S-9_V3.mp3"/>
  <p:tag name="AUDIO_ID" val="281"/>
  <p:tag name="ELAPSEDTIME" val="86.309"/>
  <p:tag name="ARTICULATE_SLIDE_NAV" val="9"/>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dff5e496-f54e-4f65-a99e-56d7761b28df"/>
  <p:tag name="AUDIO_IMPORT" val="C:\Documents and Settings\skidmorn\My Documents\Dropbox\NTDC\OHSU CDC\Comp1\Unit2\PPT Production\comp1_unit2\comp1_unit2\comp1_unit2a\comp1_unit2a_S-10_V3.mp3"/>
  <p:tag name="AUDIO_ID" val="282"/>
  <p:tag name="ELAPSEDTIME" val="74.554"/>
  <p:tag name="ARTICULATE_SLIDE_NAV" val="10"/>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dff5e496-f54e-4f65-a99e-56d7761b28df"/>
  <p:tag name="AUDIO_IMPORT" val="C:\Documents and Settings\skidmorn\My Documents\Dropbox\NTDC\OHSU CDC\Comp1\Unit2\PPT Production\comp1_unit2\comp1_unit2\comp1_unit2a\comp1_unit2a_S-10_V3.mp3"/>
  <p:tag name="AUDIO_ID" val="282"/>
  <p:tag name="ELAPSEDTIME" val="74.554"/>
  <p:tag name="ARTICULATE_SLIDE_NAV" val="10"/>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10775f99-d3c3-4b59-bfae-3a9924d9f57d"/>
  <p:tag name="AUDIO_IMPORT" val="C:\Documents and Settings\skidmorn\My Documents\Dropbox\NTDC\OHSU CDC\Comp1\Unit2\PPT Production\comp1_unit2\comp1_unit2\comp1_unit2a\comp1_unit2a_S-11_V3.mp3"/>
  <p:tag name="AUDIO_ID" val="283"/>
  <p:tag name="ELAPSEDTIME" val="83.671"/>
  <p:tag name="ARTICULATE_SLIDE_NAV" val="11"/>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35057615-7149-40d5-8b9a-268470bafa25"/>
  <p:tag name="AUDIO_IMPORT" val="C:\Documents and Settings\skidmorn\My Documents\Dropbox\NTDC\OHSU CDC\Comp1\Unit2\PPT Production\comp1_unit2\comp1_unit2\comp1_unit2a\comp1_unit2a_S-12_V3.mp3"/>
  <p:tag name="AUDIO_ID" val="284"/>
  <p:tag name="ELAPSEDTIME" val="33.437"/>
  <p:tag name="ARTICULATE_SLIDE_NAV" val="12"/>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97a970e1-097b-436a-830c-288fd18a6b99"/>
  <p:tag name="AUDIO_IMPORT" val="C:\Documents and Settings\skidmorn\My Documents\Dropbox\NTDC\OHSU CDC\Comp1\Unit2\PPT Production\comp1_unit2\comp1_unit2\comp1_unit2a\comp1_unit2a_S-13_V3.mp3"/>
  <p:tag name="AUDIO_ID" val="285"/>
  <p:tag name="ELAPSEDTIME" val="54.309"/>
  <p:tag name="ARTICULATE_SLIDE_NAV" val="13"/>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97a970e1-097b-436a-830c-288fd18a6b99"/>
  <p:tag name="AUDIO_IMPORT" val="C:\Documents and Settings\skidmorn\My Documents\Dropbox\NTDC\OHSU CDC\Comp1\Unit2\PPT Production\comp1_unit2\comp1_unit2\comp1_unit2a\comp1_unit2a_S-13_V3.mp3"/>
  <p:tag name="AUDIO_ID" val="285"/>
  <p:tag name="ELAPSEDTIME" val="54.309"/>
  <p:tag name="ARTICULATE_SLIDE_NAV" val="1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c9a1e884-a705-4700-afee-3a912009cf35"/>
  <p:tag name="AUDIO_IMPORT" val="C:\Documents and Settings\skidmorn\My Documents\Dropbox\NTDC\OHSU CDC\Comp1\Unit2\PPT Production\comp1_unit2\comp1_unit2\comp1_unit2a\comp1_unit2a_S-14_V3.mp3"/>
  <p:tag name="AUDIO_ID" val="286"/>
  <p:tag name="ELAPSEDTIME" val="83.409"/>
  <p:tag name="ARTICULATE_SLIDE_NAV" val="14"/>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5b2b7aea-81bb-48ff-9e5e-c4d52f5dd14b"/>
  <p:tag name="AUDIO_IMPORT" val="C:\Documents and Settings\skidmorn\My Documents\Dropbox\NTDC\OHSU CDC\Comp1\Unit2\PPT Production\comp1_unit2\comp1_unit2\comp1_unit2a\comp1_unit2a_S-15_V3.mp3"/>
  <p:tag name="AUDIO_ID" val="287"/>
  <p:tag name="ELAPSEDTIME" val="59.194"/>
  <p:tag name="ARTICULATE_SLIDE_NAV" val="15"/>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bc3ed750-d04d-47b0-ab05-5078bd44467c"/>
  <p:tag name="AUDIO_IMPORT" val="C:\Documents and Settings\skidmorn\My Documents\Dropbox\NTDC\OHSU CDC\Comp1\Unit2\PPT Production\comp1_unit2\comp1_unit2\comp1_unit2a\comp1_unit2a_S-16_V3.mp3"/>
  <p:tag name="AUDIO_ID" val="288"/>
  <p:tag name="ELAPSEDTIME" val="51.383"/>
  <p:tag name="ARTICULATE_SLIDE_NAV" val="1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f87252ef-a37c-409f-b4cc-74b96116319d"/>
  <p:tag name="AUDIO_IMPORT" val="C:\Documents and Settings\skidmorn\My Documents\Dropbox\NTDC\OHSU CDC\Comp1\Unit2\PPT Production\comp1_unit2\comp1_unit2\comp1_unit2a\comp1_unit2a_S-17_V3.mp3"/>
  <p:tag name="AUDIO_ID" val="289"/>
  <p:tag name="ELAPSEDTIME" val="42.502"/>
  <p:tag name="ARTICULATE_SLIDE_NAV" val="17"/>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5073da75-b14e-4a00-88c1-abc925ca1be9"/>
  <p:tag name="AUDIO_IMPORT" val="C:\Documents and Settings\skidmorn\My Documents\Dropbox\NTDC\OHSU CDC\Comp1\Unit2\PPT Production\comp1_unit2\comp1_unit2\comp1_unit2a\comp1_unit2a_S-18_V3.mp3"/>
  <p:tag name="AUDIO_ID" val="290"/>
  <p:tag name="ELAPSEDTIME" val="64.575"/>
  <p:tag name="ARTICULATE_SLIDE_NAV" val="18"/>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90e182ab-7360-405b-b2d3-1dc16c0c6235"/>
  <p:tag name="AUDIO_IMPORT" val="C:\Documents and Settings\skidmorn\My Documents\Dropbox\NTDC\OHSU CDC\Comp1\Unit2\PPT Production\comp1_unit2\comp1_unit2\comp1_unit2a\comp1_unit2a_S-19_V3.mp3"/>
  <p:tag name="AUDIO_ID" val="291"/>
  <p:tag name="ELAPSEDTIME" val="59.899"/>
  <p:tag name="ARTICULATE_SLIDE_NAV" val="19"/>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def65c8d-6582-45e3-8e49-81a3550b31a0"/>
  <p:tag name="AUDIO_IMPORT" val="C:\Documents and Settings\skidmorn\My Documents\Dropbox\NTDC\OHSU CDC\Comp1\Unit2\PPT Production\comp1_unit2\comp1_unit2\comp1_unit2a\comp1_unit2a_S-20_V3.mp3"/>
  <p:tag name="AUDIO_ID" val="292"/>
  <p:tag name="ELAPSEDTIME" val="42.815"/>
  <p:tag name="ARTICULATE_SLIDE_NAV" val="20"/>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eb38fa8d-eb0c-4ccb-b33c-974b76e5ecd9"/>
  <p:tag name="AUDIO_IMPORT" val="C:\Documents and Settings\skidmorn\My Documents\Dropbox\NTDC\OHSU CDC\Comp1\Unit2\PPT Production\comp1_unit2\comp1_unit2\comp1_unit2a\comp1_unit2a_S-21_V3.wav"/>
  <p:tag name="AUDIO_ID" val="293"/>
  <p:tag name="ELAPSEDTIME" val="30.067"/>
  <p:tag name="ARTICULATE_SLIDE_NAV" val="21"/>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d58635a8-238e-4000-85ef-c1befa4bfb51"/>
  <p:tag name="AUDIO_IMPORT" val="C:\Documents and Settings\skidmorn\My Documents\Dropbox\NTDC\OHSU CDC\Comp1\Unit2\PPT Production\comp1_unit2\30_sec_silence.mp3"/>
  <p:tag name="AUDIO_ID" val="296"/>
  <p:tag name="ELAPSEDTIME" val="7.515"/>
  <p:tag name="ARTICULATE_SLIDE_NAV" val="23"/>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d58635a8-238e-4000-85ef-c1befa4bfb51"/>
  <p:tag name="AUDIO_IMPORT" val="C:\Documents and Settings\skidmorn\My Documents\Dropbox\NTDC\OHSU CDC\Comp1\Unit2\PPT Production\comp1_unit2\30_sec_silence.mp3"/>
  <p:tag name="AUDIO_ID" val="296"/>
  <p:tag name="ELAPSEDTIME" val="7.515"/>
  <p:tag name="ARTICULATE_SLIDE_NAV" val="23"/>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a32d9890-4a90-433f-8cc1-121e62edf1d4"/>
  <p:tag name="AUDIO_IMPORT" val="C:\Documents and Settings\skidmorn\My Documents\Dropbox\NTDC\OHSU CDC\Comp1\Unit2\PPT Production\comp1_unit2\comp1_unit2\comp1_unit2a\comp1_unit2a_S-4_V3.mp3"/>
  <p:tag name="AUDIO_ID" val="276"/>
  <p:tag name="ELAPSEDTIME" val="24.608"/>
  <p:tag name="ARTICULATE_SLIDE_NAV" val="4"/>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57d285d0-3096-4f0c-b125-266405704120"/>
  <p:tag name="AUDIO_IMPORT" val="C:\Documents and Settings\skidmorn\My Documents\Dropbox\NTDC\OHSU CDC\Comp1\Unit2\PPT Production\comp1_unit2\comp1_unit2\comp1_unit2a\comp1_unit2a_S-5_V3.mp3"/>
  <p:tag name="AUDIO_ID" val="277"/>
  <p:tag name="ELAPSEDTIME" val="47.387"/>
  <p:tag name="ARTICULATE_SLIDE_NAV" val="5"/>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81680476-cb6c-46f4-bbc1-b12766398319"/>
  <p:tag name="AUDIO_IMPORT" val="C:\Documents and Settings\skidmorn\My Documents\Dropbox\NTDC\OHSU CDC\Comp1\Unit2\PPT Production\comp1_unit2\comp1_unit2\comp1_unit2a\comp1_unit2a_S-6_V3.mp3"/>
  <p:tag name="AUDIO_ID" val="278"/>
  <p:tag name="ELAPSEDTIME" val="63.791"/>
  <p:tag name="ARTICULATE_SLIDE_NAV" val="6"/>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1a2bb832-334c-4b4b-ba6a-f9f20f5d30f0"/>
  <p:tag name="AUDIO_IMPORT" val="C:\Documents and Settings\skidmorn\My Documents\Dropbox\NTDC\OHSU CDC\Comp1\Unit2\PPT Production\comp1_unit2\comp1_unit2\comp1_unit2a\comp1_unit2a_S-7_V3.mp3"/>
  <p:tag name="AUDIO_ID" val="279"/>
  <p:tag name="ELAPSEDTIME" val="52.245"/>
  <p:tag name="ARTICULATE_SLIDE_NAV" val="7"/>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1_unit2a_Lecture_Slides" id="{E92262E1-C41A-4A74-BDA5-555DFDDA5F42}" vid="{3CAFAA10-1124-4C8B-AE2E-E334BFEDD4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Comp1_unit2a_Lecture_Slides</Template>
  <TotalTime>1060</TotalTime>
  <Words>4356</Words>
  <Application>Microsoft Office PowerPoint</Application>
  <PresentationFormat>On-screen Show (4:3)</PresentationFormat>
  <Paragraphs>325</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ONC-Template-FINAL DRAFT</vt:lpstr>
      <vt:lpstr>Introduction to Health Care and Public Health in the U.S.</vt:lpstr>
      <vt:lpstr>Delivering Health Care, Part 1 Learning Objectives</vt:lpstr>
      <vt:lpstr>Delivering Health Care, Part 1 Learning Objectives – Lecture a</vt:lpstr>
      <vt:lpstr>Purpose of the HHS</vt:lpstr>
      <vt:lpstr>Organization of the HHS</vt:lpstr>
      <vt:lpstr>Administration for Children and Families (ACF)</vt:lpstr>
      <vt:lpstr>Administration on Aging (AoA)</vt:lpstr>
      <vt:lpstr>Agency for Healthcare Research and Quality (AHRQ) - 1</vt:lpstr>
      <vt:lpstr>Agency for Healthcare Research and Quality (AHRQ) - 2</vt:lpstr>
      <vt:lpstr>Agency for Toxic Substances and Disease Registry (ATSDR) - 1</vt:lpstr>
      <vt:lpstr>Agency for Toxic Substances and Disease Registry (ATSDR) - 2</vt:lpstr>
      <vt:lpstr>Centers for Disease Control and Prevention (CDC) - 1</vt:lpstr>
      <vt:lpstr>Centers for Disease Control and Prevention (CDC) - 2</vt:lpstr>
      <vt:lpstr>Centers for Medicare and Medicaid Services (CMS)</vt:lpstr>
      <vt:lpstr>Food and Drug Administration (FDA)</vt:lpstr>
      <vt:lpstr>Health Resources and Services Administration  (HRSA) - 1</vt:lpstr>
      <vt:lpstr>Health Resources and Services Administration  (HRSA) - 2</vt:lpstr>
      <vt:lpstr>Indian Health Service (IHS)</vt:lpstr>
      <vt:lpstr>National Institutes of Health (NIH)</vt:lpstr>
      <vt:lpstr>Office of the Inspector General (OIG)</vt:lpstr>
      <vt:lpstr>Substance Abuse and Mental Health Services Administration (SAMHSA)</vt:lpstr>
      <vt:lpstr>State Health Care</vt:lpstr>
      <vt:lpstr>Local Health Care:  Private Health Care Agencies</vt:lpstr>
      <vt:lpstr>Local Health Care: Hospitals</vt:lpstr>
      <vt:lpstr>Delivering Health Care, Part 1 Summary - Lecture a</vt:lpstr>
      <vt:lpstr>Delivering Health Care, Part 1 References – 1 – Lecture a</vt:lpstr>
      <vt:lpstr>Delivering Health Care, Part 1 References – 2 – Lecture a</vt:lpstr>
      <vt:lpstr>Delivering Health Care, Part 1 References – 3 – Lecture a</vt:lpstr>
      <vt:lpstr>Introduction to Health Care and Public Health in the U.S. Delivering Health Care, Part 1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2a: Introduction to Health Care and Public Health in the U.S., Delivering Health Care, Part 1, Lecture a</dc:title>
  <dc:subject>Delivering Health Care, Part 1, Lecture a</dc:subject>
  <dc:creator>U.S. Department of Health and Human Services, Office of the National Coordinator for Health Information Technology</dc:creator>
  <cp:keywords>Health IT, Health IT Curriculum, Health Care, Introduction to Health Care and Public Health in the U.S., Delivering Health Care</cp:keywords>
  <cp:lastModifiedBy>The Department of Health and Human Services</cp:lastModifiedBy>
  <cp:revision>66</cp:revision>
  <dcterms:created xsi:type="dcterms:W3CDTF">2016-07-06T22:28:21Z</dcterms:created>
  <dcterms:modified xsi:type="dcterms:W3CDTF">2017-05-16T18:22:59Z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E809C331-41A3-490E-BBBA-EFFB392B921B</vt:lpwstr>
  </property>
  <property fmtid="{D5CDD505-2E9C-101B-9397-08002B2CF9AE}" pid="3" name="ArticulatePath">
    <vt:lpwstr>Presentation1</vt:lpwstr>
  </property>
  <property fmtid="{D5CDD505-2E9C-101B-9397-08002B2CF9AE}" pid="4" name="Language">
    <vt:lpwstr>English</vt:lpwstr>
  </property>
</Properties>
</file>